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4" r:id="rId5"/>
  </p:sldMasterIdLst>
  <p:notesMasterIdLst>
    <p:notesMasterId r:id="rId147"/>
  </p:notesMasterIdLst>
  <p:sldIdLst>
    <p:sldId id="256" r:id="rId6"/>
    <p:sldId id="575" r:id="rId7"/>
    <p:sldId id="711" r:id="rId8"/>
    <p:sldId id="715" r:id="rId9"/>
    <p:sldId id="716" r:id="rId10"/>
    <p:sldId id="718" r:id="rId11"/>
    <p:sldId id="719" r:id="rId12"/>
    <p:sldId id="720" r:id="rId13"/>
    <p:sldId id="723" r:id="rId14"/>
    <p:sldId id="948" r:id="rId15"/>
    <p:sldId id="949" r:id="rId16"/>
    <p:sldId id="621" r:id="rId17"/>
    <p:sldId id="741" r:id="rId18"/>
    <p:sldId id="743" r:id="rId19"/>
    <p:sldId id="751" r:id="rId20"/>
    <p:sldId id="951" r:id="rId21"/>
    <p:sldId id="752" r:id="rId22"/>
    <p:sldId id="950" r:id="rId23"/>
    <p:sldId id="955" r:id="rId24"/>
    <p:sldId id="956" r:id="rId25"/>
    <p:sldId id="957" r:id="rId26"/>
    <p:sldId id="958" r:id="rId27"/>
    <p:sldId id="959" r:id="rId28"/>
    <p:sldId id="756" r:id="rId29"/>
    <p:sldId id="960" r:id="rId30"/>
    <p:sldId id="758" r:id="rId31"/>
    <p:sldId id="762" r:id="rId32"/>
    <p:sldId id="763" r:id="rId33"/>
    <p:sldId id="708" r:id="rId34"/>
    <p:sldId id="765" r:id="rId35"/>
    <p:sldId id="766" r:id="rId36"/>
    <p:sldId id="767" r:id="rId37"/>
    <p:sldId id="768" r:id="rId38"/>
    <p:sldId id="769" r:id="rId39"/>
    <p:sldId id="770" r:id="rId40"/>
    <p:sldId id="771" r:id="rId41"/>
    <p:sldId id="772" r:id="rId42"/>
    <p:sldId id="773" r:id="rId43"/>
    <p:sldId id="774" r:id="rId44"/>
    <p:sldId id="775" r:id="rId45"/>
    <p:sldId id="776" r:id="rId46"/>
    <p:sldId id="777" r:id="rId47"/>
    <p:sldId id="778" r:id="rId48"/>
    <p:sldId id="779" r:id="rId49"/>
    <p:sldId id="780" r:id="rId50"/>
    <p:sldId id="781" r:id="rId51"/>
    <p:sldId id="782" r:id="rId52"/>
    <p:sldId id="783" r:id="rId53"/>
    <p:sldId id="784" r:id="rId54"/>
    <p:sldId id="785" r:id="rId55"/>
    <p:sldId id="786" r:id="rId56"/>
    <p:sldId id="787" r:id="rId57"/>
    <p:sldId id="788" r:id="rId58"/>
    <p:sldId id="789" r:id="rId59"/>
    <p:sldId id="790" r:id="rId60"/>
    <p:sldId id="791" r:id="rId61"/>
    <p:sldId id="792" r:id="rId62"/>
    <p:sldId id="793" r:id="rId63"/>
    <p:sldId id="794" r:id="rId64"/>
    <p:sldId id="795" r:id="rId65"/>
    <p:sldId id="796" r:id="rId66"/>
    <p:sldId id="797" r:id="rId67"/>
    <p:sldId id="798" r:id="rId68"/>
    <p:sldId id="799" r:id="rId69"/>
    <p:sldId id="800" r:id="rId70"/>
    <p:sldId id="801" r:id="rId71"/>
    <p:sldId id="802" r:id="rId72"/>
    <p:sldId id="803" r:id="rId73"/>
    <p:sldId id="804" r:id="rId74"/>
    <p:sldId id="805" r:id="rId75"/>
    <p:sldId id="806" r:id="rId76"/>
    <p:sldId id="807" r:id="rId77"/>
    <p:sldId id="808" r:id="rId78"/>
    <p:sldId id="809" r:id="rId79"/>
    <p:sldId id="810" r:id="rId80"/>
    <p:sldId id="811" r:id="rId81"/>
    <p:sldId id="709" r:id="rId82"/>
    <p:sldId id="710" r:id="rId83"/>
    <p:sldId id="824" r:id="rId84"/>
    <p:sldId id="825" r:id="rId85"/>
    <p:sldId id="826" r:id="rId86"/>
    <p:sldId id="827" r:id="rId87"/>
    <p:sldId id="828" r:id="rId88"/>
    <p:sldId id="829" r:id="rId89"/>
    <p:sldId id="830" r:id="rId90"/>
    <p:sldId id="831" r:id="rId91"/>
    <p:sldId id="832" r:id="rId92"/>
    <p:sldId id="833" r:id="rId93"/>
    <p:sldId id="834" r:id="rId94"/>
    <p:sldId id="835" r:id="rId95"/>
    <p:sldId id="836" r:id="rId96"/>
    <p:sldId id="837" r:id="rId97"/>
    <p:sldId id="838" r:id="rId98"/>
    <p:sldId id="839" r:id="rId99"/>
    <p:sldId id="840" r:id="rId100"/>
    <p:sldId id="841" r:id="rId101"/>
    <p:sldId id="842" r:id="rId102"/>
    <p:sldId id="843" r:id="rId103"/>
    <p:sldId id="844" r:id="rId104"/>
    <p:sldId id="845" r:id="rId105"/>
    <p:sldId id="846" r:id="rId106"/>
    <p:sldId id="847" r:id="rId107"/>
    <p:sldId id="848" r:id="rId108"/>
    <p:sldId id="849" r:id="rId109"/>
    <p:sldId id="850" r:id="rId110"/>
    <p:sldId id="851" r:id="rId111"/>
    <p:sldId id="852" r:id="rId112"/>
    <p:sldId id="853" r:id="rId113"/>
    <p:sldId id="854" r:id="rId114"/>
    <p:sldId id="855" r:id="rId115"/>
    <p:sldId id="856" r:id="rId116"/>
    <p:sldId id="857" r:id="rId117"/>
    <p:sldId id="858" r:id="rId118"/>
    <p:sldId id="859" r:id="rId119"/>
    <p:sldId id="860" r:id="rId120"/>
    <p:sldId id="861" r:id="rId121"/>
    <p:sldId id="862" r:id="rId122"/>
    <p:sldId id="863" r:id="rId123"/>
    <p:sldId id="864" r:id="rId124"/>
    <p:sldId id="865" r:id="rId125"/>
    <p:sldId id="866" r:id="rId126"/>
    <p:sldId id="867" r:id="rId127"/>
    <p:sldId id="868" r:id="rId128"/>
    <p:sldId id="869" r:id="rId129"/>
    <p:sldId id="870" r:id="rId130"/>
    <p:sldId id="871" r:id="rId131"/>
    <p:sldId id="872" r:id="rId132"/>
    <p:sldId id="873" r:id="rId133"/>
    <p:sldId id="874" r:id="rId134"/>
    <p:sldId id="875" r:id="rId135"/>
    <p:sldId id="876" r:id="rId136"/>
    <p:sldId id="877" r:id="rId137"/>
    <p:sldId id="712" r:id="rId138"/>
    <p:sldId id="714" r:id="rId139"/>
    <p:sldId id="879" r:id="rId140"/>
    <p:sldId id="894" r:id="rId141"/>
    <p:sldId id="961" r:id="rId142"/>
    <p:sldId id="962" r:id="rId143"/>
    <p:sldId id="964" r:id="rId144"/>
    <p:sldId id="963" r:id="rId145"/>
    <p:sldId id="619" r:id="rId14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4714972-6486-4087-9E5C-8365BEAF11E5}">
          <p14:sldIdLst>
            <p14:sldId id="256"/>
            <p14:sldId id="575"/>
            <p14:sldId id="711"/>
          </p14:sldIdLst>
        </p14:section>
        <p14:section name="Blobs" id="{9537C4D5-6085-485D-980C-7A4EE7AE1F14}">
          <p14:sldIdLst>
            <p14:sldId id="715"/>
            <p14:sldId id="716"/>
            <p14:sldId id="718"/>
            <p14:sldId id="719"/>
            <p14:sldId id="720"/>
            <p14:sldId id="723"/>
            <p14:sldId id="948"/>
            <p14:sldId id="949"/>
          </p14:sldIdLst>
        </p14:section>
        <p14:section name="Tables" id="{CF6DFC42-D1C6-4C1D-8417-D121290B8A38}">
          <p14:sldIdLst>
            <p14:sldId id="621"/>
            <p14:sldId id="741"/>
            <p14:sldId id="743"/>
            <p14:sldId id="751"/>
            <p14:sldId id="951"/>
            <p14:sldId id="752"/>
            <p14:sldId id="950"/>
            <p14:sldId id="955"/>
            <p14:sldId id="956"/>
            <p14:sldId id="957"/>
            <p14:sldId id="958"/>
            <p14:sldId id="959"/>
          </p14:sldIdLst>
        </p14:section>
        <p14:section name="Queues" id="{0F6597B3-7F0A-4FCA-8DD0-560CE2292A49}">
          <p14:sldIdLst>
            <p14:sldId id="756"/>
            <p14:sldId id="960"/>
            <p14:sldId id="758"/>
            <p14:sldId id="762"/>
            <p14:sldId id="763"/>
          </p14:sldIdLst>
        </p14:section>
        <p14:section name="Sql Database" id="{E4571BF5-5FD5-481C-85B6-EC22B16C37DA}">
          <p14:sldIdLst>
            <p14:sldId id="708"/>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709"/>
            <p14:sldId id="710"/>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 id="844"/>
            <p14:sldId id="845"/>
            <p14:sldId id="846"/>
            <p14:sldId id="847"/>
            <p14:sldId id="848"/>
            <p14:sldId id="849"/>
            <p14:sldId id="850"/>
            <p14:sldId id="851"/>
            <p14:sldId id="852"/>
            <p14:sldId id="853"/>
            <p14:sldId id="854"/>
            <p14:sldId id="855"/>
            <p14:sldId id="856"/>
            <p14:sldId id="857"/>
            <p14:sldId id="858"/>
            <p14:sldId id="859"/>
            <p14:sldId id="860"/>
            <p14:sldId id="861"/>
            <p14:sldId id="862"/>
            <p14:sldId id="863"/>
            <p14:sldId id="864"/>
            <p14:sldId id="865"/>
            <p14:sldId id="866"/>
            <p14:sldId id="867"/>
            <p14:sldId id="868"/>
            <p14:sldId id="869"/>
            <p14:sldId id="870"/>
            <p14:sldId id="871"/>
            <p14:sldId id="872"/>
            <p14:sldId id="873"/>
            <p14:sldId id="874"/>
            <p14:sldId id="875"/>
            <p14:sldId id="876"/>
            <p14:sldId id="877"/>
          </p14:sldIdLst>
        </p14:section>
        <p14:section name="Redis Cache" id="{FA90F716-64BD-4E63-A866-2D694AF609BF}">
          <p14:sldIdLst>
            <p14:sldId id="712"/>
          </p14:sldIdLst>
        </p14:section>
        <p14:section name="Document DB" id="{263CEDA1-688C-4FF0-A7B1-B632EBA119F6}">
          <p14:sldIdLst>
            <p14:sldId id="714"/>
            <p14:sldId id="879"/>
            <p14:sldId id="894"/>
            <p14:sldId id="961"/>
            <p14:sldId id="962"/>
            <p14:sldId id="964"/>
            <p14:sldId id="963"/>
          </p14:sldIdLst>
        </p14:section>
        <p14:section name="Close" id="{00D3D8B1-E403-4E21-9A68-5DB578B087B8}">
          <p14:sldIdLst>
            <p14:sldId id="619"/>
          </p14:sldIdLst>
        </p14:section>
        <p14:section name="Extra slides" id="{FD6797D5-E70A-4ED9-93AC-7D33CDAA9F1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cmAuthor>
  <p:cmAuthor id="2" name="Magnus Mårtensson" initials="MM" lastIdx="0"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B500"/>
    <a:srgbClr val="C86E00"/>
    <a:srgbClr val="4472C4"/>
    <a:srgbClr val="70AD47"/>
    <a:srgbClr val="A5A5A5"/>
    <a:srgbClr val="FFC000"/>
    <a:srgbClr val="ED7D31"/>
    <a:srgbClr val="1D4380"/>
    <a:srgbClr val="000000"/>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6510" autoAdjust="0"/>
    <p:restoredTop sz="78825" autoAdjust="0"/>
  </p:normalViewPr>
  <p:slideViewPr>
    <p:cSldViewPr snapToGrid="0">
      <p:cViewPr varScale="1">
        <p:scale>
          <a:sx n="91" d="100"/>
          <a:sy n="91" d="100"/>
        </p:scale>
        <p:origin x="-1080" y="-114"/>
      </p:cViewPr>
      <p:guideLst>
        <p:guide orient="horz" pos="2160"/>
        <p:guide pos="3840"/>
      </p:guideLst>
    </p:cSldViewPr>
  </p:slideViewPr>
  <p:notesTextViewPr>
    <p:cViewPr>
      <p:scale>
        <a:sx n="125" d="100"/>
        <a:sy n="125" d="100"/>
      </p:scale>
      <p:origin x="0" y="0"/>
    </p:cViewPr>
  </p:notesTextViewPr>
  <p:sorterViewPr>
    <p:cViewPr varScale="1">
      <p:scale>
        <a:sx n="1" d="1"/>
        <a:sy n="1" d="1"/>
      </p:scale>
      <p:origin x="0" y="-34744"/>
    </p:cViewPr>
  </p:sorterViewPr>
  <p:notesViewPr>
    <p:cSldViewPr snapToGrid="0">
      <p:cViewPr varScale="1">
        <p:scale>
          <a:sx n="59" d="100"/>
          <a:sy n="59" d="100"/>
        </p:scale>
        <p:origin x="3269" y="5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presProps" Target="presProps.xml"/><Relationship Id="rId5" Type="http://schemas.openxmlformats.org/officeDocument/2006/relationships/slideMaster" Target="slideMasters/slideMaster2.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viewProps" Target="viewProp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theme" Target="theme/theme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dirty="0">
              <a:latin typeface="+mj-lt"/>
            </a:rPr>
            <a:t>Blobs</a:t>
          </a: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DB546BCF-1362-4A4F-929E-4AEDE42A9DA0}">
      <dgm:prSet/>
      <dgm:spPr/>
      <dgm:t>
        <a:bodyPr/>
        <a:lstStyle/>
        <a:p>
          <a:pPr rtl="0"/>
          <a:r>
            <a:rPr lang="en-US" dirty="0" err="1">
              <a:latin typeface="+mj-lt"/>
            </a:rPr>
            <a:t>Redis</a:t>
          </a:r>
          <a:r>
            <a:rPr lang="en-US" dirty="0">
              <a:latin typeface="+mj-lt"/>
            </a:rPr>
            <a:t> Cache</a:t>
          </a:r>
        </a:p>
      </dgm:t>
    </dgm:pt>
    <dgm:pt modelId="{D1B776D1-5204-4198-B719-950ABDCDF8DD}" type="parTrans" cxnId="{2D456736-8275-4E97-BA87-2CBFACB8FF7B}">
      <dgm:prSet/>
      <dgm:spPr/>
      <dgm:t>
        <a:bodyPr/>
        <a:lstStyle/>
        <a:p>
          <a:endParaRPr lang="sv-SE"/>
        </a:p>
      </dgm:t>
    </dgm:pt>
    <dgm:pt modelId="{C2FEA942-5227-43E3-A4F9-C754AC1B3569}" type="sibTrans" cxnId="{2D456736-8275-4E97-BA87-2CBFACB8FF7B}">
      <dgm:prSet/>
      <dgm:spPr/>
      <dgm:t>
        <a:bodyPr/>
        <a:lstStyle/>
        <a:p>
          <a:endParaRPr lang="sv-SE"/>
        </a:p>
      </dgm:t>
    </dgm:pt>
    <dgm:pt modelId="{580EFD37-C613-4988-B0E8-5C5EE01E7728}">
      <dgm:prSet/>
      <dgm:spPr/>
      <dgm:t>
        <a:bodyPr/>
        <a:lstStyle/>
        <a:p>
          <a:pPr rtl="0"/>
          <a:r>
            <a:rPr lang="en-US" dirty="0">
              <a:latin typeface="+mj-lt"/>
            </a:rPr>
            <a:t>Tables</a:t>
          </a:r>
        </a:p>
      </dgm:t>
    </dgm:pt>
    <dgm:pt modelId="{1E53C8EA-6CB3-40D9-A734-253563C83020}" type="parTrans" cxnId="{105FA87B-71BE-449B-9935-8CFA626CC7DF}">
      <dgm:prSet/>
      <dgm:spPr/>
      <dgm:t>
        <a:bodyPr/>
        <a:lstStyle/>
        <a:p>
          <a:endParaRPr lang="sv-SE"/>
        </a:p>
      </dgm:t>
    </dgm:pt>
    <dgm:pt modelId="{7AE1ED33-5BDF-4D1B-BB6D-176C9253D8D8}" type="sibTrans" cxnId="{105FA87B-71BE-449B-9935-8CFA626CC7DF}">
      <dgm:prSet/>
      <dgm:spPr/>
      <dgm:t>
        <a:bodyPr/>
        <a:lstStyle/>
        <a:p>
          <a:endParaRPr lang="sv-SE"/>
        </a:p>
      </dgm:t>
    </dgm:pt>
    <dgm:pt modelId="{B0CA9EE9-6316-49F2-8575-5F9A5455E0B6}">
      <dgm:prSet/>
      <dgm:spPr/>
      <dgm:t>
        <a:bodyPr/>
        <a:lstStyle/>
        <a:p>
          <a:pPr rtl="0"/>
          <a:r>
            <a:rPr lang="sv-SE" dirty="0">
              <a:latin typeface="+mj-lt"/>
            </a:rPr>
            <a:t>SQL Databases</a:t>
          </a:r>
          <a:endParaRPr lang="en-US" dirty="0">
            <a:latin typeface="+mj-lt"/>
          </a:endParaRPr>
        </a:p>
      </dgm:t>
    </dgm:pt>
    <dgm:pt modelId="{F41CC963-4042-42B0-9A2E-80370354ED5C}" type="parTrans" cxnId="{4F7318C2-A8B3-4958-8672-958DDB46B0DC}">
      <dgm:prSet/>
      <dgm:spPr/>
      <dgm:t>
        <a:bodyPr/>
        <a:lstStyle/>
        <a:p>
          <a:endParaRPr lang="en-US"/>
        </a:p>
      </dgm:t>
    </dgm:pt>
    <dgm:pt modelId="{99D6F52E-AED9-4D67-8FF4-AD6AA441598A}" type="sibTrans" cxnId="{4F7318C2-A8B3-4958-8672-958DDB46B0DC}">
      <dgm:prSet/>
      <dgm:spPr/>
      <dgm:t>
        <a:bodyPr/>
        <a:lstStyle/>
        <a:p>
          <a:endParaRPr lang="en-US"/>
        </a:p>
      </dgm:t>
    </dgm:pt>
    <dgm:pt modelId="{531110E4-6D55-4962-93D0-4E603B05B24B}">
      <dgm:prSet/>
      <dgm:spPr/>
      <dgm:t>
        <a:bodyPr/>
        <a:lstStyle/>
        <a:p>
          <a:pPr rtl="0"/>
          <a:r>
            <a:rPr lang="en-US">
              <a:latin typeface="+mj-lt"/>
            </a:rPr>
            <a:t>Queues</a:t>
          </a:r>
          <a:endParaRPr lang="en-US" dirty="0">
            <a:latin typeface="+mj-lt"/>
          </a:endParaRPr>
        </a:p>
      </dgm:t>
    </dgm:pt>
    <dgm:pt modelId="{7E8AABE9-DBF2-4736-BF42-2061E839978F}" type="parTrans" cxnId="{A8400A42-8D03-46C7-9D22-47E7630C908A}">
      <dgm:prSet/>
      <dgm:spPr/>
      <dgm:t>
        <a:bodyPr/>
        <a:lstStyle/>
        <a:p>
          <a:endParaRPr lang="en-US"/>
        </a:p>
      </dgm:t>
    </dgm:pt>
    <dgm:pt modelId="{CEC54D13-4755-4244-A066-2AD999D9A241}" type="sibTrans" cxnId="{A8400A42-8D03-46C7-9D22-47E7630C908A}">
      <dgm:prSet/>
      <dgm:spPr/>
      <dgm:t>
        <a:bodyPr/>
        <a:lstStyle/>
        <a:p>
          <a:endParaRPr lang="en-US"/>
        </a:p>
      </dgm:t>
    </dgm:pt>
    <dgm:pt modelId="{67D28184-0697-4C23-9306-55B463EB890F}">
      <dgm:prSet/>
      <dgm:spPr/>
      <dgm:t>
        <a:bodyPr/>
        <a:lstStyle/>
        <a:p>
          <a:pPr rtl="0"/>
          <a:r>
            <a:rPr lang="en-US" dirty="0" err="1">
              <a:latin typeface="+mj-lt"/>
            </a:rPr>
            <a:t>DocumentDB</a:t>
          </a:r>
          <a:endParaRPr lang="en-US" dirty="0">
            <a:latin typeface="+mj-lt"/>
          </a:endParaRPr>
        </a:p>
      </dgm:t>
    </dgm:pt>
    <dgm:pt modelId="{F521329D-3D21-46B0-A6E6-96B8ACB2C086}" type="parTrans" cxnId="{EDB8BE67-34D5-4983-BCFE-E1B59EF69823}">
      <dgm:prSet/>
      <dgm:spPr/>
    </dgm:pt>
    <dgm:pt modelId="{3EF60C55-A1D1-46C7-B767-CE2C96A9248E}" type="sibTrans" cxnId="{EDB8BE67-34D5-4983-BCFE-E1B59EF69823}">
      <dgm:prSet/>
      <dgm:spPr/>
    </dgm:pt>
    <dgm:pt modelId="{2AFE754E-A9BE-43F0-99CC-FD0E25860E09}" type="pres">
      <dgm:prSet presAssocID="{FAB1662F-7421-4F7B-A5C0-57390BFE5777}" presName="diagram" presStyleCnt="0">
        <dgm:presLayoutVars>
          <dgm:dir/>
          <dgm:resizeHandles val="exact"/>
        </dgm:presLayoutVars>
      </dgm:prSet>
      <dgm:spPr/>
    </dgm:pt>
    <dgm:pt modelId="{AD9EF522-A474-43A3-8895-E1B5C946DABC}" type="pres">
      <dgm:prSet presAssocID="{74B70E5F-85FA-42B8-A7FE-FD42B697C579}" presName="node" presStyleLbl="node1" presStyleIdx="0" presStyleCnt="6">
        <dgm:presLayoutVars>
          <dgm:bulletEnabled val="1"/>
        </dgm:presLayoutVars>
      </dgm:prSet>
      <dgm:spPr/>
    </dgm:pt>
    <dgm:pt modelId="{0337DDA8-12A4-4D35-A6BA-A52F916C71F9}" type="pres">
      <dgm:prSet presAssocID="{799BB488-3E9F-4420-817A-B2F52C536B57}" presName="sibTrans" presStyleCnt="0"/>
      <dgm:spPr/>
    </dgm:pt>
    <dgm:pt modelId="{E0980EF2-B319-4BA5-B75F-359B4A7D053B}" type="pres">
      <dgm:prSet presAssocID="{580EFD37-C613-4988-B0E8-5C5EE01E7728}" presName="node" presStyleLbl="node1" presStyleIdx="1" presStyleCnt="6">
        <dgm:presLayoutVars>
          <dgm:bulletEnabled val="1"/>
        </dgm:presLayoutVars>
      </dgm:prSet>
      <dgm:spPr/>
    </dgm:pt>
    <dgm:pt modelId="{C7A769F2-CA1B-4FA4-BEAF-44CE4DDF200C}" type="pres">
      <dgm:prSet presAssocID="{7AE1ED33-5BDF-4D1B-BB6D-176C9253D8D8}" presName="sibTrans" presStyleCnt="0"/>
      <dgm:spPr/>
    </dgm:pt>
    <dgm:pt modelId="{2F601865-3E58-4139-BFA9-1AF94B35BE81}" type="pres">
      <dgm:prSet presAssocID="{531110E4-6D55-4962-93D0-4E603B05B24B}" presName="node" presStyleLbl="node1" presStyleIdx="2" presStyleCnt="6">
        <dgm:presLayoutVars>
          <dgm:bulletEnabled val="1"/>
        </dgm:presLayoutVars>
      </dgm:prSet>
      <dgm:spPr/>
    </dgm:pt>
    <dgm:pt modelId="{ED8DD377-82C0-423A-B9C7-ADE99AB22F3F}" type="pres">
      <dgm:prSet presAssocID="{CEC54D13-4755-4244-A066-2AD999D9A241}" presName="sibTrans" presStyleCnt="0"/>
      <dgm:spPr/>
    </dgm:pt>
    <dgm:pt modelId="{66D9549B-2C0B-4DD0-84F1-F631B1D3B518}" type="pres">
      <dgm:prSet presAssocID="{B0CA9EE9-6316-49F2-8575-5F9A5455E0B6}" presName="node" presStyleLbl="node1" presStyleIdx="3" presStyleCnt="6">
        <dgm:presLayoutVars>
          <dgm:bulletEnabled val="1"/>
        </dgm:presLayoutVars>
      </dgm:prSet>
      <dgm:spPr/>
    </dgm:pt>
    <dgm:pt modelId="{CF8E7A5E-BA66-4CDB-81EA-D786FEF504C8}" type="pres">
      <dgm:prSet presAssocID="{99D6F52E-AED9-4D67-8FF4-AD6AA441598A}" presName="sibTrans" presStyleCnt="0"/>
      <dgm:spPr/>
    </dgm:pt>
    <dgm:pt modelId="{21DCB6CE-4246-4C7F-A1D3-5BECFE73CC9C}" type="pres">
      <dgm:prSet presAssocID="{DB546BCF-1362-4A4F-929E-4AEDE42A9DA0}" presName="node" presStyleLbl="node1" presStyleIdx="4" presStyleCnt="6">
        <dgm:presLayoutVars>
          <dgm:bulletEnabled val="1"/>
        </dgm:presLayoutVars>
      </dgm:prSet>
      <dgm:spPr/>
    </dgm:pt>
    <dgm:pt modelId="{7F1AC7A5-E5FF-48B2-A1A8-0D3E3AE09B34}" type="pres">
      <dgm:prSet presAssocID="{C2FEA942-5227-43E3-A4F9-C754AC1B3569}" presName="sibTrans" presStyleCnt="0"/>
      <dgm:spPr/>
    </dgm:pt>
    <dgm:pt modelId="{62277C59-5080-4501-8A1E-AC99653BDC7E}" type="pres">
      <dgm:prSet presAssocID="{67D28184-0697-4C23-9306-55B463EB890F}" presName="node" presStyleLbl="node1" presStyleIdx="5" presStyleCnt="6">
        <dgm:presLayoutVars>
          <dgm:bulletEnabled val="1"/>
        </dgm:presLayoutVars>
      </dgm:prSet>
      <dgm:spPr/>
    </dgm:pt>
  </dgm:ptLst>
  <dgm:cxnLst>
    <dgm:cxn modelId="{2668A383-39D7-40B4-BA62-3FC0617AED0F}" type="presOf" srcId="{B0CA9EE9-6316-49F2-8575-5F9A5455E0B6}" destId="{66D9549B-2C0B-4DD0-84F1-F631B1D3B518}"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18DF9F11-ED85-4D66-BCFA-4DDB60EF90B9}" type="presOf" srcId="{67D28184-0697-4C23-9306-55B463EB890F}" destId="{62277C59-5080-4501-8A1E-AC99653BDC7E}" srcOrd="0" destOrd="0" presId="urn:microsoft.com/office/officeart/2005/8/layout/default"/>
    <dgm:cxn modelId="{40247F23-BC0F-429C-8DCC-5208DA33D175}" type="presOf" srcId="{580EFD37-C613-4988-B0E8-5C5EE01E7728}" destId="{E0980EF2-B319-4BA5-B75F-359B4A7D053B}" srcOrd="0" destOrd="0" presId="urn:microsoft.com/office/officeart/2005/8/layout/default"/>
    <dgm:cxn modelId="{4F7318C2-A8B3-4958-8672-958DDB46B0DC}" srcId="{FAB1662F-7421-4F7B-A5C0-57390BFE5777}" destId="{B0CA9EE9-6316-49F2-8575-5F9A5455E0B6}" srcOrd="3" destOrd="0" parTransId="{F41CC963-4042-42B0-9A2E-80370354ED5C}" sibTransId="{99D6F52E-AED9-4D67-8FF4-AD6AA441598A}"/>
    <dgm:cxn modelId="{423C7067-A79D-496B-92B9-B53CC89A3443}" type="presOf" srcId="{DB546BCF-1362-4A4F-929E-4AEDE42A9DA0}" destId="{21DCB6CE-4246-4C7F-A1D3-5BECFE73CC9C}" srcOrd="0" destOrd="0" presId="urn:microsoft.com/office/officeart/2005/8/layout/default"/>
    <dgm:cxn modelId="{2D456736-8275-4E97-BA87-2CBFACB8FF7B}" srcId="{FAB1662F-7421-4F7B-A5C0-57390BFE5777}" destId="{DB546BCF-1362-4A4F-929E-4AEDE42A9DA0}" srcOrd="4" destOrd="0" parTransId="{D1B776D1-5204-4198-B719-950ABDCDF8DD}" sibTransId="{C2FEA942-5227-43E3-A4F9-C754AC1B3569}"/>
    <dgm:cxn modelId="{EDB8BE67-34D5-4983-BCFE-E1B59EF69823}" srcId="{FAB1662F-7421-4F7B-A5C0-57390BFE5777}" destId="{67D28184-0697-4C23-9306-55B463EB890F}" srcOrd="5" destOrd="0" parTransId="{F521329D-3D21-46B0-A6E6-96B8ACB2C086}" sibTransId="{3EF60C55-A1D1-46C7-B767-CE2C96A9248E}"/>
    <dgm:cxn modelId="{8EA81EAA-0C3D-4CEE-A885-57E189EB9081}" type="presOf" srcId="{74B70E5F-85FA-42B8-A7FE-FD42B697C579}" destId="{AD9EF522-A474-43A3-8895-E1B5C946DABC}" srcOrd="0" destOrd="0" presId="urn:microsoft.com/office/officeart/2005/8/layout/default"/>
    <dgm:cxn modelId="{A8400A42-8D03-46C7-9D22-47E7630C908A}" srcId="{FAB1662F-7421-4F7B-A5C0-57390BFE5777}" destId="{531110E4-6D55-4962-93D0-4E603B05B24B}" srcOrd="2" destOrd="0" parTransId="{7E8AABE9-DBF2-4736-BF42-2061E839978F}" sibTransId="{CEC54D13-4755-4244-A066-2AD999D9A241}"/>
    <dgm:cxn modelId="{D683A6DF-30D0-4E8C-BB8D-EDEDF86FCFE7}" type="presOf" srcId="{531110E4-6D55-4962-93D0-4E603B05B24B}" destId="{2F601865-3E58-4139-BFA9-1AF94B35BE81}" srcOrd="0" destOrd="0" presId="urn:microsoft.com/office/officeart/2005/8/layout/default"/>
    <dgm:cxn modelId="{105FA87B-71BE-449B-9935-8CFA626CC7DF}" srcId="{FAB1662F-7421-4F7B-A5C0-57390BFE5777}" destId="{580EFD37-C613-4988-B0E8-5C5EE01E7728}" srcOrd="1" destOrd="0" parTransId="{1E53C8EA-6CB3-40D9-A734-253563C83020}" sibTransId="{7AE1ED33-5BDF-4D1B-BB6D-176C9253D8D8}"/>
    <dgm:cxn modelId="{B96A1799-2D86-4AF7-A5B3-9E5BF83C3E57}" type="presOf" srcId="{FAB1662F-7421-4F7B-A5C0-57390BFE5777}" destId="{2AFE754E-A9BE-43F0-99CC-FD0E25860E09}" srcOrd="0" destOrd="0" presId="urn:microsoft.com/office/officeart/2005/8/layout/default"/>
    <dgm:cxn modelId="{6B10F417-AE09-4F98-832F-B920674F4A51}" type="presParOf" srcId="{2AFE754E-A9BE-43F0-99CC-FD0E25860E09}" destId="{AD9EF522-A474-43A3-8895-E1B5C946DABC}" srcOrd="0" destOrd="0" presId="urn:microsoft.com/office/officeart/2005/8/layout/default"/>
    <dgm:cxn modelId="{F6324F9B-14B3-4909-9C77-B58F9DF801B7}" type="presParOf" srcId="{2AFE754E-A9BE-43F0-99CC-FD0E25860E09}" destId="{0337DDA8-12A4-4D35-A6BA-A52F916C71F9}" srcOrd="1" destOrd="0" presId="urn:microsoft.com/office/officeart/2005/8/layout/default"/>
    <dgm:cxn modelId="{F3F00E0F-2FEF-4726-AF2B-DE54A16B5584}" type="presParOf" srcId="{2AFE754E-A9BE-43F0-99CC-FD0E25860E09}" destId="{E0980EF2-B319-4BA5-B75F-359B4A7D053B}" srcOrd="2" destOrd="0" presId="urn:microsoft.com/office/officeart/2005/8/layout/default"/>
    <dgm:cxn modelId="{2AFA2341-AE27-4875-910C-D61F659266EB}" type="presParOf" srcId="{2AFE754E-A9BE-43F0-99CC-FD0E25860E09}" destId="{C7A769F2-CA1B-4FA4-BEAF-44CE4DDF200C}" srcOrd="3" destOrd="0" presId="urn:microsoft.com/office/officeart/2005/8/layout/default"/>
    <dgm:cxn modelId="{C495CED7-2E4A-49AF-855C-5CDA79E8CE12}" type="presParOf" srcId="{2AFE754E-A9BE-43F0-99CC-FD0E25860E09}" destId="{2F601865-3E58-4139-BFA9-1AF94B35BE81}" srcOrd="4" destOrd="0" presId="urn:microsoft.com/office/officeart/2005/8/layout/default"/>
    <dgm:cxn modelId="{D3F80EB6-75C6-4837-AD92-CC203C8AFEB8}" type="presParOf" srcId="{2AFE754E-A9BE-43F0-99CC-FD0E25860E09}" destId="{ED8DD377-82C0-423A-B9C7-ADE99AB22F3F}" srcOrd="5" destOrd="0" presId="urn:microsoft.com/office/officeart/2005/8/layout/default"/>
    <dgm:cxn modelId="{587427B3-45F9-41D3-8DE4-456A8C1E4464}" type="presParOf" srcId="{2AFE754E-A9BE-43F0-99CC-FD0E25860E09}" destId="{66D9549B-2C0B-4DD0-84F1-F631B1D3B518}" srcOrd="6" destOrd="0" presId="urn:microsoft.com/office/officeart/2005/8/layout/default"/>
    <dgm:cxn modelId="{E7F22438-766D-4BE8-8379-78E7DC6FBF01}" type="presParOf" srcId="{2AFE754E-A9BE-43F0-99CC-FD0E25860E09}" destId="{CF8E7A5E-BA66-4CDB-81EA-D786FEF504C8}" srcOrd="7" destOrd="0" presId="urn:microsoft.com/office/officeart/2005/8/layout/default"/>
    <dgm:cxn modelId="{A0680EA1-CA00-4495-A748-7CA7218D51C3}" type="presParOf" srcId="{2AFE754E-A9BE-43F0-99CC-FD0E25860E09}" destId="{21DCB6CE-4246-4C7F-A1D3-5BECFE73CC9C}" srcOrd="8" destOrd="0" presId="urn:microsoft.com/office/officeart/2005/8/layout/default"/>
    <dgm:cxn modelId="{92109269-4080-46D8-B07E-6319A11C3463}" type="presParOf" srcId="{2AFE754E-A9BE-43F0-99CC-FD0E25860E09}" destId="{7F1AC7A5-E5FF-48B2-A1A8-0D3E3AE09B34}" srcOrd="9" destOrd="0" presId="urn:microsoft.com/office/officeart/2005/8/layout/default"/>
    <dgm:cxn modelId="{91F4CC0F-920C-451C-954F-2690EF65857B}" type="presParOf" srcId="{2AFE754E-A9BE-43F0-99CC-FD0E25860E09}" destId="{62277C59-5080-4501-8A1E-AC99653BDC7E}"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kern="1200" dirty="0">
              <a:latin typeface="+mj-lt"/>
            </a:rPr>
            <a:t>Blobs</a:t>
          </a:r>
        </a:p>
      </dsp:txBody>
      <dsp:txXfrm>
        <a:off x="0" y="218857"/>
        <a:ext cx="3429334" cy="2057600"/>
      </dsp:txXfrm>
    </dsp:sp>
    <dsp:sp modelId="{E0980EF2-B319-4BA5-B75F-359B4A7D053B}">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kern="1200" dirty="0">
              <a:latin typeface="+mj-lt"/>
            </a:rPr>
            <a:t>Tables</a:t>
          </a:r>
        </a:p>
      </dsp:txBody>
      <dsp:txXfrm>
        <a:off x="3772267" y="218857"/>
        <a:ext cx="3429334" cy="2057600"/>
      </dsp:txXfrm>
    </dsp:sp>
    <dsp:sp modelId="{2F601865-3E58-4139-BFA9-1AF94B35BE81}">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kern="1200">
              <a:latin typeface="+mj-lt"/>
            </a:rPr>
            <a:t>Queues</a:t>
          </a:r>
          <a:endParaRPr lang="en-US" sz="4300" kern="1200" dirty="0">
            <a:latin typeface="+mj-lt"/>
          </a:endParaRPr>
        </a:p>
      </dsp:txBody>
      <dsp:txXfrm>
        <a:off x="7544534" y="218857"/>
        <a:ext cx="3429334" cy="2057600"/>
      </dsp:txXfrm>
    </dsp:sp>
    <dsp:sp modelId="{66D9549B-2C0B-4DD0-84F1-F631B1D3B518}">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sv-SE" sz="4300" kern="1200" dirty="0">
              <a:latin typeface="+mj-lt"/>
            </a:rPr>
            <a:t>SQL Databases</a:t>
          </a:r>
          <a:endParaRPr lang="en-US" sz="4300" kern="1200" dirty="0">
            <a:latin typeface="+mj-lt"/>
          </a:endParaRPr>
        </a:p>
      </dsp:txBody>
      <dsp:txXfrm>
        <a:off x="0" y="2619391"/>
        <a:ext cx="3429334" cy="2057600"/>
      </dsp:txXfrm>
    </dsp:sp>
    <dsp:sp modelId="{21DCB6CE-4246-4C7F-A1D3-5BECFE73CC9C}">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kern="1200" dirty="0" err="1">
              <a:latin typeface="+mj-lt"/>
            </a:rPr>
            <a:t>Redis</a:t>
          </a:r>
          <a:r>
            <a:rPr lang="en-US" sz="4300" kern="1200" dirty="0">
              <a:latin typeface="+mj-lt"/>
            </a:rPr>
            <a:t> Cache</a:t>
          </a:r>
        </a:p>
      </dsp:txBody>
      <dsp:txXfrm>
        <a:off x="3772267" y="2619391"/>
        <a:ext cx="3429334" cy="2057600"/>
      </dsp:txXfrm>
    </dsp:sp>
    <dsp:sp modelId="{62277C59-5080-4501-8A1E-AC99653BDC7E}">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kern="1200" dirty="0" err="1">
              <a:latin typeface="+mj-lt"/>
            </a:rPr>
            <a:t>DocumentDB</a:t>
          </a:r>
          <a:endParaRPr lang="en-US" sz="4300" kern="1200" dirty="0">
            <a:latin typeface="+mj-lt"/>
          </a:endParaRPr>
        </a:p>
      </dsp:txBody>
      <dsp:txXfrm>
        <a:off x="7544534" y="2619391"/>
        <a:ext cx="3429334" cy="20576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4/15/2016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sdn.microsoft.com/library/dn850325.aspx" TargetMode="External"/><Relationship Id="rId2" Type="http://schemas.openxmlformats.org/officeDocument/2006/relationships/slide" Target="../slides/slide139.xml"/><Relationship Id="rId1" Type="http://schemas.openxmlformats.org/officeDocument/2006/relationships/notesMaster" Target="../notesMasters/notesMaster1.xml"/><Relationship Id="rId5" Type="http://schemas.openxmlformats.org/officeDocument/2006/relationships/hyperlink" Target="http://msdn.microsoft.com/library/dn799209.aspx" TargetMode="External"/><Relationship Id="rId4" Type="http://schemas.openxmlformats.org/officeDocument/2006/relationships/hyperlink" Target="http://msdn.microsoft.com/library/azure/dn850324.aspx"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msdn.microsoft.com/en-us/library/ee691975.aspx"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3925121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41067836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Source: http://azure.microsoft.com/en-us/documentation/articles/documentdb-indexing-policies/#performance-tuning</a:t>
            </a:r>
          </a:p>
          <a:p>
            <a:br>
              <a:rPr lang="en-US">
                <a:latin typeface="Calibri"/>
              </a:rPr>
            </a:br>
            <a:endParaRPr lang="en-US">
              <a:latin typeface="Calibri"/>
            </a:endParaRPr>
          </a:p>
          <a:p>
            <a:r>
              <a:rPr lang="en-US">
                <a:latin typeface="Calibri"/>
              </a:rPr>
              <a:t>As you evaluate different indexing policy configurations, you should measure the storage and throughput implications of the policy through the DocumentDB APIs.</a:t>
            </a:r>
          </a:p>
          <a:p>
            <a:r>
              <a:rPr lang="en-US">
                <a:latin typeface="Calibri"/>
              </a:rPr>
              <a:t>To check the storage quota and usage of a collection, run a HEAD or GET request against the collection resource, and inspect the x-ms-request-quota and the x-ms-request-usage headers. In the .NET SDK, the </a:t>
            </a:r>
            <a:r>
              <a:rPr lang="en-US">
                <a:latin typeface="Calibri"/>
                <a:hlinkClick r:id="rId3"/>
              </a:rPr>
              <a:t>DocumentSizeQuota</a:t>
            </a:r>
            <a:r>
              <a:rPr lang="en-US">
                <a:latin typeface="Calibri"/>
              </a:rPr>
              <a:t> and </a:t>
            </a:r>
            <a:r>
              <a:rPr lang="en-US">
                <a:latin typeface="Calibri"/>
                <a:hlinkClick r:id="rId4"/>
              </a:rPr>
              <a:t>DocumentSizeUsage</a:t>
            </a:r>
            <a:r>
              <a:rPr lang="en-US">
                <a:latin typeface="Calibri"/>
              </a:rPr>
              <a:t> properties in </a:t>
            </a:r>
            <a:r>
              <a:rPr lang="en-US">
                <a:latin typeface="Calibri"/>
                <a:hlinkClick r:id="rId5"/>
              </a:rPr>
              <a:t>ResourceResponse</a:t>
            </a:r>
            <a:r>
              <a:rPr lang="en-US">
                <a:latin typeface="Calibri"/>
              </a:rPr>
              <a:t> contain these corresponding values.</a:t>
            </a:r>
          </a:p>
          <a:p>
            <a:br>
              <a:rPr lang="en-US">
                <a:latin typeface="Calibri"/>
              </a:rPr>
            </a:br>
            <a:endParaRPr lang="en-US">
              <a:latin typeface="Calibri"/>
            </a:endParaRPr>
          </a:p>
          <a:p>
            <a:br>
              <a:rPr lang="en-US">
                <a:latin typeface="Calibri"/>
              </a:rPr>
            </a:br>
            <a:endParaRPr lang="en-US">
              <a:latin typeface="Calibri"/>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141</a:t>
            </a:fld>
            <a:endParaRPr lang="en-US"/>
          </a:p>
        </p:txBody>
      </p:sp>
    </p:spTree>
    <p:extLst>
      <p:ext uri="{BB962C8B-B14F-4D97-AF65-F5344CB8AC3E}">
        <p14:creationId xmlns:p14="http://schemas.microsoft.com/office/powerpoint/2010/main" val="285710138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147</a:t>
            </a:fld>
            <a:endParaRPr lang="en-US"/>
          </a:p>
        </p:txBody>
      </p:sp>
    </p:spTree>
    <p:extLst>
      <p:ext uri="{BB962C8B-B14F-4D97-AF65-F5344CB8AC3E}">
        <p14:creationId xmlns:p14="http://schemas.microsoft.com/office/powerpoint/2010/main" val="212967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br>
              <a:rPr lang="en-US" dirty="0">
                <a:latin typeface="Calibri"/>
              </a:rPr>
            </a:br>
            <a:endParaRPr lang="en-US" dirty="0">
              <a:latin typeface="Calibri"/>
            </a:endParaRPr>
          </a:p>
          <a:p>
            <a:r>
              <a:rPr lang="en-US" b="1" dirty="0"/>
              <a:t>Speaker Notes</a:t>
            </a:r>
          </a:p>
          <a:p>
            <a:pPr marL="171450" indent="-171450">
              <a:buFont typeface="Arial" pitchFamily="34" charset="0"/>
              <a:buChar char="•"/>
            </a:pPr>
            <a:r>
              <a:rPr lang="en-NZ" dirty="0"/>
              <a:t>Within a storage account, a developer may create named tables. </a:t>
            </a:r>
            <a:endParaRPr lang="en-US" dirty="0"/>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br>
              <a:rPr lang="en-US" baseline="0" dirty="0">
                <a:latin typeface="Calibri"/>
              </a:rPr>
            </a:br>
            <a:endParaRPr lang="en-US" baseline="0" dirty="0">
              <a:latin typeface="Calibri"/>
            </a:endParaRPr>
          </a:p>
          <a:p>
            <a:pPr marL="0" indent="0">
              <a:buFont typeface="Arial" pitchFamily="34" charset="0"/>
              <a:buNone/>
            </a:pPr>
            <a:r>
              <a:rPr lang="en-US" b="1" baseline="0" dirty="0"/>
              <a:t>Notes</a:t>
            </a:r>
          </a:p>
          <a:p>
            <a:r>
              <a:rPr lang="en-US" dirty="0"/>
              <a:t>http://msdn.microsoft.com/en-us/library/dd573356.aspx</a:t>
            </a:r>
          </a:p>
          <a:p>
            <a:br>
              <a:rPr lang="en-NZ" dirty="0"/>
            </a:b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06854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993094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607386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3925170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3281291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The Partition Key</a:t>
            </a:r>
          </a:p>
          <a:p>
            <a:br>
              <a:rPr lang="en-US" dirty="0"/>
            </a:br>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a:t>PartitionKey</a:t>
            </a:r>
            <a:r>
              <a:rPr lang="en-NZ" dirty="0"/>
              <a:t> property. </a:t>
            </a:r>
          </a:p>
          <a:p>
            <a:pPr marL="628650" lvl="1" indent="-171450">
              <a:buFont typeface="Arial" pitchFamily="34" charset="0"/>
              <a:buChar char="•"/>
            </a:pPr>
            <a:r>
              <a:rPr lang="en-NZ" dirty="0"/>
              <a:t>The partition key forms the first part of an entity's unique identifier within the table.</a:t>
            </a:r>
            <a:endParaRPr lang="en-US" b="1" dirty="0"/>
          </a:p>
          <a:p>
            <a:pPr marL="628650"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a:t>PartitionKey</a:t>
            </a:r>
            <a:r>
              <a:rPr lang="en-NZ" dirty="0"/>
              <a:t> property in every insert, update, and delete operation.</a:t>
            </a:r>
            <a:endParaRPr lang="en-US" baseline="0" dirty="0"/>
          </a:p>
          <a:p>
            <a:pPr marL="0" indent="0">
              <a:buFont typeface="Arial" pitchFamily="34" charset="0"/>
              <a:buNone/>
            </a:pPr>
            <a:br>
              <a:rPr lang="en-US" baseline="0" dirty="0"/>
            </a:b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055940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The Partition Key</a:t>
            </a:r>
          </a:p>
          <a:p>
            <a:br>
              <a:rPr lang="en-US" dirty="0">
                <a:latin typeface="Calibri"/>
              </a:rPr>
            </a:br>
            <a:endParaRPr lang="en-US" dirty="0">
              <a:latin typeface="Calibri"/>
            </a:endParaRPr>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a:t>PartitionKey</a:t>
            </a:r>
            <a:r>
              <a:rPr lang="en-NZ" dirty="0"/>
              <a:t> property. </a:t>
            </a:r>
          </a:p>
          <a:p>
            <a:pPr marL="628650" lvl="1" indent="-171450">
              <a:buFont typeface="Arial" pitchFamily="34" charset="0"/>
              <a:buChar char="•"/>
            </a:pPr>
            <a:r>
              <a:rPr lang="en-NZ" dirty="0"/>
              <a:t>The partition key forms the first part of an entity's unique identifier within the table.</a:t>
            </a:r>
            <a:endParaRPr lang="en-US" b="1" dirty="0"/>
          </a:p>
          <a:p>
            <a:pPr marL="628650"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a:t>PartitionKey</a:t>
            </a:r>
            <a:r>
              <a:rPr lang="en-NZ" dirty="0"/>
              <a:t> property in every insert, update, and delete operation.</a:t>
            </a:r>
            <a:endParaRPr lang="en-US" baseline="0" dirty="0"/>
          </a:p>
          <a:p>
            <a:pPr marL="0" indent="0">
              <a:buFont typeface="Arial" pitchFamily="34" charset="0"/>
              <a:buNone/>
            </a:pPr>
            <a:br>
              <a:rPr lang="en-US" baseline="0" dirty="0">
                <a:latin typeface="Calibri"/>
              </a:rPr>
            </a:br>
            <a:endParaRPr lang="en-US" baseline="0" dirty="0">
              <a:latin typeface="Calibri"/>
            </a:endParaRPr>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914051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The Partition Key</a:t>
            </a:r>
          </a:p>
          <a:p>
            <a:br>
              <a:rPr lang="en-US" dirty="0">
                <a:latin typeface="Calibri"/>
              </a:rPr>
            </a:br>
            <a:endParaRPr lang="en-US" dirty="0">
              <a:latin typeface="Calibri"/>
            </a:endParaRPr>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a:t>PartitionKey</a:t>
            </a:r>
            <a:r>
              <a:rPr lang="en-NZ" dirty="0"/>
              <a:t> property. </a:t>
            </a:r>
          </a:p>
          <a:p>
            <a:pPr marL="628650" lvl="1" indent="-171450">
              <a:buFont typeface="Arial" pitchFamily="34" charset="0"/>
              <a:buChar char="•"/>
            </a:pPr>
            <a:r>
              <a:rPr lang="en-NZ" dirty="0"/>
              <a:t>The partition key forms the first part of an entity's unique identifier within the table.</a:t>
            </a:r>
            <a:endParaRPr lang="en-US" b="1" dirty="0"/>
          </a:p>
          <a:p>
            <a:pPr marL="628650"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a:t>PartitionKey</a:t>
            </a:r>
            <a:r>
              <a:rPr lang="en-NZ" dirty="0"/>
              <a:t> property in every insert, update, and delete operation.</a:t>
            </a:r>
            <a:endParaRPr lang="en-US" baseline="0" dirty="0"/>
          </a:p>
          <a:p>
            <a:pPr marL="0" indent="0">
              <a:buFont typeface="Arial" pitchFamily="34" charset="0"/>
              <a:buNone/>
            </a:pPr>
            <a:br>
              <a:rPr lang="en-US" baseline="0" dirty="0">
                <a:latin typeface="Calibri"/>
              </a:rPr>
            </a:br>
            <a:endParaRPr lang="en-US" baseline="0" dirty="0">
              <a:latin typeface="Calibri"/>
            </a:endParaRPr>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br>
              <a:rPr lang="en-US" dirty="0">
                <a:latin typeface="Calibri"/>
              </a:rPr>
            </a:br>
            <a:endParaRPr lang="en-US" dirty="0">
              <a:latin typeface="Calibri"/>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1923783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br>
              <a:rPr lang="en-US" dirty="0">
                <a:latin typeface="Calibri"/>
              </a:rPr>
            </a:br>
            <a:endParaRPr lang="en-US" dirty="0">
              <a:latin typeface="Calibri"/>
            </a:endParaRPr>
          </a:p>
          <a:p>
            <a:r>
              <a:rPr lang="en-US" b="1" dirty="0"/>
              <a:t>Speaker Notes</a:t>
            </a:r>
          </a:p>
          <a:p>
            <a:pPr marL="171450" indent="-171450">
              <a:buFont typeface="Arial" pitchFamily="34" charset="0"/>
              <a:buChar char="•"/>
            </a:pPr>
            <a:r>
              <a:rPr lang="en-NZ" dirty="0"/>
              <a:t>Within a storage account, a developer may create named tables. </a:t>
            </a:r>
            <a:endParaRPr lang="en-US" dirty="0"/>
          </a:p>
          <a:p>
            <a:pPr marL="171450" indent="-171450">
              <a:buFont typeface="Arial" pitchFamily="34" charset="0"/>
              <a:buChar char="•"/>
            </a:pPr>
            <a:r>
              <a:rPr lang="en-NZ" dirty="0"/>
              <a:t>Tables store data as entities. </a:t>
            </a:r>
            <a:endParaRPr lang="en-US" dirty="0"/>
          </a:p>
          <a:p>
            <a:pPr marL="171450" indent="-171450">
              <a:buFont typeface="Arial" pitchFamily="34" charset="0"/>
              <a:buChar char="•"/>
            </a:pPr>
            <a:r>
              <a:rPr lang="en-NZ" dirty="0"/>
              <a:t>An entity is a collection of named properties and their values, similar to a row. </a:t>
            </a:r>
            <a:endParaRPr lang="en-US"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br>
              <a:rPr lang="en-US" baseline="0" dirty="0">
                <a:latin typeface="Calibri"/>
              </a:rPr>
            </a:br>
            <a:endParaRPr lang="en-US" baseline="0" dirty="0">
              <a:latin typeface="Calibri"/>
            </a:endParaRPr>
          </a:p>
          <a:p>
            <a:pPr marL="0" indent="0">
              <a:buFont typeface="Arial" pitchFamily="34" charset="0"/>
              <a:buNone/>
            </a:pPr>
            <a:r>
              <a:rPr lang="en-US" b="1" baseline="0" dirty="0"/>
              <a:t>Notes</a:t>
            </a:r>
          </a:p>
          <a:p>
            <a:r>
              <a:rPr lang="en-US" dirty="0"/>
              <a:t>http://msdn.microsoft.com/en-us/library/dd573356.aspx</a:t>
            </a:r>
          </a:p>
          <a:p>
            <a:br>
              <a:rPr lang="en-US" dirty="0">
                <a:latin typeface="Calibri"/>
              </a:rPr>
            </a:br>
            <a:endParaRPr lang="en-US" dirty="0">
              <a:latin typeface="Calibri"/>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3899899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a:t>
            </a:r>
          </a:p>
          <a:p>
            <a:r>
              <a:rPr lang="en-US" b="0" dirty="0"/>
              <a:t>Understand that there are two</a:t>
            </a:r>
            <a:r>
              <a:rPr lang="en-US" b="0" baseline="0" dirty="0"/>
              <a:t> </a:t>
            </a:r>
            <a:r>
              <a:rPr lang="en-US" b="0" dirty="0"/>
              <a:t>blob types</a:t>
            </a:r>
          </a:p>
          <a:p>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92063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latin typeface="Calibri"/>
              </a:rPr>
              <a:t>First of all, the queue length directly reflects how well the backend processing nodes are catching up with the overall workload. </a:t>
            </a:r>
          </a:p>
          <a:p>
            <a:br>
              <a:rPr lang="en-US" noProof="0" dirty="0">
                <a:latin typeface="Calibri"/>
              </a:rPr>
            </a:br>
            <a:endParaRPr lang="en-US" noProof="0" dirty="0">
              <a:latin typeface="Calibri"/>
            </a:endParaRPr>
          </a:p>
          <a:p>
            <a:r>
              <a:rPr lang="en-US" noProof="0" dirty="0">
                <a:latin typeface="Calibri"/>
              </a:rPr>
              <a:t>Second, the use of queues decouples different parts of the application, making it easier to scale different parts of the application independently. </a:t>
            </a:r>
          </a:p>
          <a:p>
            <a:br>
              <a:rPr lang="en-US" noProof="0" dirty="0">
                <a:latin typeface="Calibri"/>
              </a:rPr>
            </a:br>
            <a:endParaRPr lang="en-US" noProof="0" dirty="0">
              <a:latin typeface="Calibri"/>
            </a:endParaRPr>
          </a:p>
          <a:p>
            <a:r>
              <a:rPr lang="en-US" noProof="0" dirty="0">
                <a:latin typeface="Calibri"/>
              </a:rPr>
              <a:t>Third, the use of queues allows the flexibility of efficient resource usage within an application, allowing the application to scale more efficiently.  That is, separate queues can be used for work items of different priorities and/or different weights, and separate pools of backend servers can process these different queues. </a:t>
            </a:r>
          </a:p>
          <a:p>
            <a:br>
              <a:rPr lang="en-US" noProof="0" dirty="0">
                <a:latin typeface="Calibri"/>
              </a:rPr>
            </a:br>
            <a:endParaRPr lang="en-US" noProof="0" dirty="0">
              <a:latin typeface="Calibri"/>
            </a:endParaRPr>
          </a:p>
          <a:p>
            <a:r>
              <a:rPr lang="en-US" noProof="0" dirty="0">
                <a:latin typeface="Calibri"/>
              </a:rPr>
              <a:t>Queues provide buffering to absorb traffic bursts and reduce the impact of individual component failures. </a:t>
            </a:r>
          </a:p>
          <a:p>
            <a:br>
              <a:rPr lang="en-US" noProof="0" dirty="0">
                <a:latin typeface="Calibri"/>
              </a:rPr>
            </a:br>
            <a:endParaRPr lang="en-US" noProof="0" dirty="0">
              <a:latin typeface="Calibri"/>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06829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51314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27</a:t>
            </a:fld>
            <a:endParaRPr lang="en-US"/>
          </a:p>
        </p:txBody>
      </p:sp>
    </p:spTree>
    <p:extLst>
      <p:ext uri="{BB962C8B-B14F-4D97-AF65-F5344CB8AC3E}">
        <p14:creationId xmlns:p14="http://schemas.microsoft.com/office/powerpoint/2010/main" val="1890714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3544824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SQL </a:t>
            </a:r>
            <a:r>
              <a:rPr lang="sv-SE" dirty="0" err="1"/>
              <a:t>Database</a:t>
            </a:r>
            <a:r>
              <a:rPr lang="sv-SE" dirty="0"/>
              <a:t> </a:t>
            </a:r>
            <a:r>
              <a:rPr lang="sv-SE" dirty="0" err="1"/>
              <a:t>extras</a:t>
            </a:r>
            <a:r>
              <a:rPr lang="sv-SE" dirty="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86313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3DDAC6-747A-4F9E-82DD-C589F449FBBC}"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2201766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4/15/2016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0068634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4058680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Discuss the</a:t>
            </a:r>
            <a:r>
              <a:rPr lang="en-US" baseline="0" dirty="0">
                <a:effectLst/>
                <a:latin typeface="Segoe UI" panose="020B0502040204020203" pitchFamily="34" charset="0"/>
              </a:rPr>
              <a:t> deployment options for migrating your on-premises database to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There are many ways to migrate</a:t>
            </a:r>
            <a:r>
              <a:rPr lang="en-US" baseline="0" dirty="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DAC Framework</a:t>
            </a:r>
            <a:r>
              <a:rPr lang="en-US" baseline="0" dirty="0">
                <a:effectLst/>
                <a:latin typeface="Segoe UI" panose="020B0502040204020203" pitchFamily="34" charset="0"/>
              </a:rPr>
              <a:t> – A new unit of deployment called a </a:t>
            </a:r>
            <a:r>
              <a:rPr lang="en-US" baseline="0" dirty="0" err="1">
                <a:effectLst/>
                <a:latin typeface="Segoe UI" panose="020B0502040204020203" pitchFamily="34" charset="0"/>
              </a:rPr>
              <a:t>bacpac</a:t>
            </a:r>
            <a:r>
              <a:rPr lang="en-US" baseline="0" dirty="0">
                <a:effectLst/>
                <a:latin typeface="Segoe UI" panose="020B0502040204020203" pitchFamily="34" charset="0"/>
              </a:rPr>
              <a:t> which contains both schema AND data. </a:t>
            </a:r>
            <a:endParaRPr lang="en-US" dirty="0">
              <a:effectLst/>
            </a:endParaRPr>
          </a:p>
          <a:p>
            <a:pPr rtl="0"/>
            <a:r>
              <a:rPr lang="en-US" dirty="0">
                <a:effectLst/>
                <a:latin typeface="Segoe UI" panose="020B0502040204020203" pitchFamily="34" charset="0"/>
              </a:rPr>
              <a:t>SQL Server Data Tools –</a:t>
            </a:r>
            <a:r>
              <a:rPr lang="en-US" baseline="0" dirty="0">
                <a:effectLst/>
                <a:latin typeface="Segoe UI" panose="020B0502040204020203" pitchFamily="34" charset="0"/>
              </a:rPr>
              <a:t> Easily determine “Azure read” status. Provide single Publish capability. </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Both DAC and SSDT provide instant feedback as to the</a:t>
            </a:r>
            <a:r>
              <a:rPr lang="en-US" baseline="0" dirty="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1199408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Discuss the</a:t>
            </a:r>
            <a:r>
              <a:rPr lang="en-US" baseline="0" dirty="0">
                <a:effectLst/>
                <a:latin typeface="Segoe UI" panose="020B0502040204020203" pitchFamily="34" charset="0"/>
              </a:rPr>
              <a:t> deployment options for migrating your on-premises database to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There are many ways to migrate</a:t>
            </a:r>
            <a:r>
              <a:rPr lang="en-US" baseline="0" dirty="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DAC Framework</a:t>
            </a:r>
            <a:r>
              <a:rPr lang="en-US" baseline="0" dirty="0">
                <a:effectLst/>
                <a:latin typeface="Segoe UI" panose="020B0502040204020203" pitchFamily="34" charset="0"/>
              </a:rPr>
              <a:t> – A new unit of deployment called a </a:t>
            </a:r>
            <a:r>
              <a:rPr lang="en-US" baseline="0" dirty="0" err="1">
                <a:effectLst/>
                <a:latin typeface="Segoe UI" panose="020B0502040204020203" pitchFamily="34" charset="0"/>
              </a:rPr>
              <a:t>bacpac</a:t>
            </a:r>
            <a:r>
              <a:rPr lang="en-US" baseline="0" dirty="0">
                <a:effectLst/>
                <a:latin typeface="Segoe UI" panose="020B0502040204020203" pitchFamily="34" charset="0"/>
              </a:rPr>
              <a:t> which contains both schema AND data. </a:t>
            </a:r>
            <a:endParaRPr lang="en-US" dirty="0">
              <a:effectLst/>
            </a:endParaRPr>
          </a:p>
          <a:p>
            <a:pPr rtl="0"/>
            <a:r>
              <a:rPr lang="en-US" dirty="0">
                <a:effectLst/>
                <a:latin typeface="Segoe UI" panose="020B0502040204020203" pitchFamily="34" charset="0"/>
              </a:rPr>
              <a:t>SQL Server Data Tools –</a:t>
            </a:r>
            <a:r>
              <a:rPr lang="en-US" baseline="0" dirty="0">
                <a:effectLst/>
                <a:latin typeface="Segoe UI" panose="020B0502040204020203" pitchFamily="34" charset="0"/>
              </a:rPr>
              <a:t> Easily determine “Azure read” status. Provide single Publish capability. </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Both DAC and SSDT provide instant feedback as to the</a:t>
            </a:r>
            <a:r>
              <a:rPr lang="en-US" baseline="0" dirty="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3339108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a:t>
            </a:r>
          </a:p>
          <a:p>
            <a:r>
              <a:rPr lang="en-US" b="0" dirty="0"/>
              <a:t>Understand block</a:t>
            </a:r>
            <a:r>
              <a:rPr lang="en-US" b="0" baseline="0" dirty="0"/>
              <a:t> </a:t>
            </a:r>
            <a:r>
              <a:rPr lang="en-US" b="0" dirty="0"/>
              <a:t>blob</a:t>
            </a:r>
          </a:p>
          <a:p>
            <a:endParaRPr lang="en-US" b="0" dirty="0"/>
          </a:p>
          <a:p>
            <a:r>
              <a:rPr lang="en-US" b="1" dirty="0"/>
              <a:t>Speaker Notes</a:t>
            </a:r>
          </a:p>
          <a:p>
            <a:endParaRPr lang="en-US" dirty="0"/>
          </a:p>
          <a:p>
            <a:pPr marL="171450" indent="-171450">
              <a:buFont typeface="Arial" pitchFamily="34" charset="0"/>
              <a:buChar char="•"/>
            </a:pPr>
            <a:r>
              <a:rPr lang="en-NZ" dirty="0"/>
              <a:t>Block blobs are comprised of blocks, each of which is identified by a block ID. </a:t>
            </a:r>
          </a:p>
          <a:p>
            <a:pPr marL="171450" indent="-171450">
              <a:buFont typeface="Arial" pitchFamily="34" charset="0"/>
              <a:buChar char="•"/>
            </a:pPr>
            <a:r>
              <a:rPr lang="en-NZ" dirty="0"/>
              <a:t>You create or modify a block blob by uploading a set of blocks and committing them by their block IDs. </a:t>
            </a:r>
          </a:p>
          <a:p>
            <a:pPr marL="384431" lvl="1" indent="-171450">
              <a:buFont typeface="Arial" pitchFamily="34" charset="0"/>
              <a:buChar char="•"/>
            </a:pPr>
            <a:r>
              <a:rPr lang="en-NZ" dirty="0"/>
              <a:t>If you are uploading a block blob that is no more than 64 MB in size, you can also upload it in its entirety with a single </a:t>
            </a:r>
            <a:r>
              <a:rPr lang="en-NZ" dirty="0">
                <a:hlinkClick r:id="rId3"/>
              </a:rPr>
              <a:t>Put Blob</a:t>
            </a:r>
            <a:r>
              <a:rPr lang="en-NZ" dirty="0"/>
              <a:t> operation.</a:t>
            </a:r>
          </a:p>
          <a:p>
            <a:pPr marL="171450" indent="-171450">
              <a:buFont typeface="Arial" pitchFamily="34" charset="0"/>
              <a:buChar char="•"/>
            </a:pPr>
            <a:r>
              <a:rPr lang="en-NZ" dirty="0"/>
              <a:t>When you upload a block to Microsoft Azure using the </a:t>
            </a:r>
            <a:r>
              <a:rPr lang="en-NZ" dirty="0">
                <a:hlinkClick r:id="rId4"/>
              </a:rPr>
              <a:t>Put Block</a:t>
            </a:r>
            <a:r>
              <a:rPr lang="en-NZ" dirty="0"/>
              <a:t> operation, it is associated with the specified block blob, but it does not become part of the blob until you call the </a:t>
            </a:r>
            <a:r>
              <a:rPr lang="en-NZ" dirty="0">
                <a:hlinkClick r:id="rId5"/>
              </a:rPr>
              <a:t>Put Block List</a:t>
            </a:r>
            <a:r>
              <a:rPr lang="en-NZ" dirty="0"/>
              <a:t> operation and include the block's ID. </a:t>
            </a:r>
          </a:p>
          <a:p>
            <a:pPr marL="384431" lvl="1" indent="-171450">
              <a:buFont typeface="Arial" pitchFamily="34" charset="0"/>
              <a:buChar char="•"/>
            </a:pPr>
            <a:r>
              <a:rPr lang="en-NZ" dirty="0"/>
              <a:t>The block remains in an uncommitted state until it is specifically committed. Writing to a block blob is thus always a two-step process.</a:t>
            </a:r>
          </a:p>
          <a:p>
            <a:pPr marL="171450" indent="-171450">
              <a:buFont typeface="Arial" pitchFamily="34" charset="0"/>
              <a:buChar char="•"/>
            </a:pPr>
            <a:r>
              <a:rPr lang="en-NZ" dirty="0"/>
              <a:t>Each block can be a maximum of 4 MB in size. The maximum size for a block blob in version 2009-09-19 is 200 GB, or up to 50,000 blocks.</a:t>
            </a:r>
          </a:p>
          <a:p>
            <a:pPr marL="0" indent="0">
              <a:buFont typeface="Arial" pitchFamily="34" charset="0"/>
              <a:buNone/>
            </a:pPr>
            <a:endParaRPr lang="en-US" baseline="0" dirty="0"/>
          </a:p>
          <a:p>
            <a:r>
              <a:rPr lang="en-US" b="1" baseline="0" dirty="0"/>
              <a:t>Notes</a:t>
            </a:r>
          </a:p>
          <a:p>
            <a:r>
              <a:rPr lang="en-US" dirty="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71040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rPr>
              <a:t>Highlight the important server security aspects and benefits of SQL Database security.</a:t>
            </a: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From</a:t>
            </a:r>
            <a:r>
              <a:rPr lang="en-US" baseline="0" dirty="0">
                <a:effectLst/>
                <a:latin typeface="Segoe UI" panose="020B0502040204020203" pitchFamily="34" charset="0"/>
              </a:rPr>
              <a:t> the server perspective, there are several things that should be things that should be considered when managing the security of your SQL Database. </a:t>
            </a:r>
            <a:endParaRPr lang="en-US" dirty="0">
              <a:effectLst/>
            </a:endParaRPr>
          </a:p>
          <a:p>
            <a:pPr rtl="0"/>
            <a:r>
              <a:rPr lang="en-US" b="1" dirty="0">
                <a:effectLst/>
                <a:latin typeface="Segoe UI" panose="020B0502040204020203" pitchFamily="34" charset="0"/>
              </a:rPr>
              <a:t>Speaking Points:</a:t>
            </a:r>
            <a:endParaRPr lang="en-US" dirty="0">
              <a:effectLst/>
            </a:endParaRPr>
          </a:p>
          <a:p>
            <a:r>
              <a:rPr lang="en-US" dirty="0"/>
              <a:t>No</a:t>
            </a:r>
            <a:r>
              <a:rPr lang="en-US" baseline="0" dirty="0"/>
              <a:t> Integrated Authentication</a:t>
            </a:r>
            <a:endParaRPr lang="en-US" dirty="0"/>
          </a:p>
          <a:p>
            <a:r>
              <a:rPr lang="en-US" dirty="0"/>
              <a:t>Use Master to create and drop databases</a:t>
            </a:r>
          </a:p>
          <a:p>
            <a:r>
              <a:rPr lang="en-US" dirty="0"/>
              <a:t>The </a:t>
            </a:r>
            <a:r>
              <a:rPr lang="en-US" b="1" dirty="0"/>
              <a:t>Admin</a:t>
            </a:r>
            <a:r>
              <a:rPr lang="en-US" baseline="0" dirty="0"/>
              <a:t> login (</a:t>
            </a:r>
            <a:r>
              <a:rPr lang="en-US" i="1" baseline="0" dirty="0"/>
              <a:t>which was created during server provisioning</a:t>
            </a:r>
            <a:r>
              <a:rPr lang="en-US" baseline="0" dirty="0"/>
              <a:t>) is equivalent to </a:t>
            </a:r>
            <a:r>
              <a:rPr lang="en-US" b="1" baseline="0" dirty="0" err="1"/>
              <a:t>sa</a:t>
            </a:r>
            <a:r>
              <a:rPr lang="en-US" baseline="0" dirty="0"/>
              <a:t>. It has full rights on the server (and all databases) and should only be used for administration.</a:t>
            </a:r>
          </a:p>
          <a:p>
            <a:r>
              <a:rPr lang="en-US" baseline="0" dirty="0"/>
              <a:t>The </a:t>
            </a:r>
            <a:r>
              <a:rPr lang="en-US" b="1" baseline="0" dirty="0" err="1"/>
              <a:t>loginmanager</a:t>
            </a:r>
            <a:r>
              <a:rPr lang="en-US" baseline="0" dirty="0"/>
              <a:t> role is used for creating logins: membership in this role grants CREATE / ALTER / DROP Login privileges</a:t>
            </a:r>
          </a:p>
          <a:p>
            <a:r>
              <a:rPr lang="en-US" baseline="0" dirty="0"/>
              <a:t>The </a:t>
            </a:r>
            <a:r>
              <a:rPr lang="en-US" baseline="0" dirty="0" err="1"/>
              <a:t>db</a:t>
            </a:r>
            <a:r>
              <a:rPr lang="en-US" b="1" baseline="0" dirty="0" err="1"/>
              <a:t>manager</a:t>
            </a:r>
            <a:r>
              <a:rPr lang="en-US" baseline="0" dirty="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a:t>Manage logins with  CREATE / ALTER / DROP LOGIN commands</a:t>
            </a:r>
          </a:p>
          <a:p>
            <a:pPr rtl="0"/>
            <a:r>
              <a:rPr lang="en-US" b="1" dirty="0">
                <a:effectLst/>
                <a:latin typeface="Segoe UI" panose="020B0502040204020203" pitchFamily="34" charset="0"/>
              </a:rPr>
              <a:t>Notes:</a:t>
            </a:r>
            <a:endParaRPr lang="en-US" dirty="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a:t>Although the server-level principal login is not a member of the two database roles </a:t>
            </a:r>
            <a:r>
              <a:rPr lang="en-US" sz="1600" dirty="0" err="1"/>
              <a:t>dbmanager</a:t>
            </a:r>
            <a:r>
              <a:rPr lang="en-US" sz="1600" dirty="0"/>
              <a:t> and </a:t>
            </a:r>
            <a:r>
              <a:rPr lang="en-US" sz="1600" dirty="0" err="1"/>
              <a:t>loginmanager</a:t>
            </a:r>
            <a:r>
              <a:rPr lang="en-US" sz="1600" dirty="0"/>
              <a:t> in the master database, it has all permissions granted to these two roles.</a:t>
            </a:r>
            <a:endParaRPr lang="en-US" sz="1600" spc="-51"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21374514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rPr>
              <a:t>Highlight the important server security aspects and benefits of SQL Database security.</a:t>
            </a: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From</a:t>
            </a:r>
            <a:r>
              <a:rPr lang="en-US" baseline="0" dirty="0">
                <a:effectLst/>
                <a:latin typeface="Segoe UI" panose="020B0502040204020203" pitchFamily="34" charset="0"/>
              </a:rPr>
              <a:t> the server perspective, there are several things that should be things that should be considered when managing the security of your SQL Database. </a:t>
            </a:r>
            <a:endParaRPr lang="en-US" dirty="0">
              <a:effectLst/>
            </a:endParaRPr>
          </a:p>
          <a:p>
            <a:pPr rtl="0"/>
            <a:r>
              <a:rPr lang="en-US" b="1" dirty="0">
                <a:effectLst/>
                <a:latin typeface="Segoe UI" panose="020B0502040204020203" pitchFamily="34" charset="0"/>
              </a:rPr>
              <a:t>Speaking Points:</a:t>
            </a:r>
            <a:endParaRPr lang="en-US" dirty="0">
              <a:effectLst/>
            </a:endParaRPr>
          </a:p>
          <a:p>
            <a:r>
              <a:rPr lang="en-US" dirty="0"/>
              <a:t>No</a:t>
            </a:r>
            <a:r>
              <a:rPr lang="en-US" baseline="0" dirty="0"/>
              <a:t> Integrated Authentication</a:t>
            </a:r>
            <a:endParaRPr lang="en-US" dirty="0"/>
          </a:p>
          <a:p>
            <a:r>
              <a:rPr lang="en-US" dirty="0"/>
              <a:t>Use Master to create and drop databases</a:t>
            </a:r>
          </a:p>
          <a:p>
            <a:r>
              <a:rPr lang="en-US" dirty="0"/>
              <a:t>The </a:t>
            </a:r>
            <a:r>
              <a:rPr lang="en-US" b="1" dirty="0"/>
              <a:t>Admin</a:t>
            </a:r>
            <a:r>
              <a:rPr lang="en-US" baseline="0" dirty="0"/>
              <a:t> login (</a:t>
            </a:r>
            <a:r>
              <a:rPr lang="en-US" i="1" baseline="0" dirty="0"/>
              <a:t>which was created during server provisioning</a:t>
            </a:r>
            <a:r>
              <a:rPr lang="en-US" baseline="0" dirty="0"/>
              <a:t>) is equivalent to </a:t>
            </a:r>
            <a:r>
              <a:rPr lang="en-US" b="1" baseline="0" dirty="0" err="1"/>
              <a:t>sa</a:t>
            </a:r>
            <a:r>
              <a:rPr lang="en-US" baseline="0" dirty="0"/>
              <a:t>. It has full rights on the server (and all databases) and should only be used for administration.</a:t>
            </a:r>
          </a:p>
          <a:p>
            <a:r>
              <a:rPr lang="en-US" baseline="0" dirty="0"/>
              <a:t>The </a:t>
            </a:r>
            <a:r>
              <a:rPr lang="en-US" b="1" baseline="0" dirty="0" err="1"/>
              <a:t>loginmanager</a:t>
            </a:r>
            <a:r>
              <a:rPr lang="en-US" baseline="0" dirty="0"/>
              <a:t> role is used for creating logins: membership in this role grants CREATE / ALTER / DROP Login privileges</a:t>
            </a:r>
          </a:p>
          <a:p>
            <a:r>
              <a:rPr lang="en-US" baseline="0" dirty="0"/>
              <a:t>The </a:t>
            </a:r>
            <a:r>
              <a:rPr lang="en-US" baseline="0" dirty="0" err="1"/>
              <a:t>db</a:t>
            </a:r>
            <a:r>
              <a:rPr lang="en-US" b="1" baseline="0" dirty="0" err="1"/>
              <a:t>manager</a:t>
            </a:r>
            <a:r>
              <a:rPr lang="en-US" baseline="0" dirty="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a:t>Manage logins with  CREATE / ALTER / DROP LOGIN commands</a:t>
            </a:r>
          </a:p>
          <a:p>
            <a:pPr rtl="0"/>
            <a:r>
              <a:rPr lang="en-US" b="1" dirty="0">
                <a:effectLst/>
                <a:latin typeface="Segoe UI" panose="020B0502040204020203" pitchFamily="34" charset="0"/>
              </a:rPr>
              <a:t>Notes:</a:t>
            </a:r>
            <a:endParaRPr lang="en-US" dirty="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a:t>Although the server-level principal login is not a member of the two database roles </a:t>
            </a:r>
            <a:r>
              <a:rPr lang="en-US" sz="1600" dirty="0" err="1"/>
              <a:t>dbmanager</a:t>
            </a:r>
            <a:r>
              <a:rPr lang="en-US" sz="1600" dirty="0"/>
              <a:t> and </a:t>
            </a:r>
            <a:r>
              <a:rPr lang="en-US" sz="1600" dirty="0" err="1"/>
              <a:t>loginmanager</a:t>
            </a:r>
            <a:r>
              <a:rPr lang="en-US" sz="1600" dirty="0"/>
              <a:t> in the master database, it has all permissions granted to these two roles.</a:t>
            </a:r>
            <a:endParaRPr lang="en-US" sz="1600" spc="-51"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2247769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Highlight</a:t>
            </a:r>
            <a:r>
              <a:rPr lang="en-US" baseline="0" dirty="0">
                <a:effectLst/>
                <a:latin typeface="Segoe UI" panose="020B0502040204020203" pitchFamily="34" charset="0"/>
              </a:rPr>
              <a:t> application connectivity requirement, considerations and best practices to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While connecting</a:t>
            </a:r>
            <a:r>
              <a:rPr lang="en-US" baseline="0" dirty="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a:effectLst/>
            </a:endParaRPr>
          </a:p>
          <a:p>
            <a:pPr rtl="0"/>
            <a:r>
              <a:rPr lang="en-US" b="1" dirty="0">
                <a:effectLst/>
                <a:latin typeface="Segoe UI" panose="020B0502040204020203" pitchFamily="34" charset="0"/>
              </a:rPr>
              <a:t>Speaking Points:</a:t>
            </a:r>
            <a:endParaRPr lang="en-US" dirty="0">
              <a:effectLst/>
            </a:endParaRPr>
          </a:p>
          <a:p>
            <a:pPr marL="171450" indent="-171450">
              <a:buFont typeface="Arial" pitchFamily="34" charset="0"/>
              <a:buChar char="•"/>
            </a:pPr>
            <a:r>
              <a:rPr lang="en-US" dirty="0"/>
              <a:t>Login: </a:t>
            </a:r>
          </a:p>
          <a:p>
            <a:pPr marL="171450" indent="-171450">
              <a:buFont typeface="Arial" pitchFamily="34" charset="0"/>
              <a:buChar char="•"/>
            </a:pPr>
            <a:r>
              <a:rPr lang="en-US" dirty="0"/>
              <a:t>Idle connections terminated</a:t>
            </a:r>
            <a:r>
              <a:rPr lang="en-US" baseline="0" dirty="0"/>
              <a:t> after 30 minutes</a:t>
            </a:r>
          </a:p>
          <a:p>
            <a:pPr marL="171450" indent="-171450">
              <a:buFont typeface="Arial" pitchFamily="34" charset="0"/>
              <a:buChar char="•"/>
            </a:pPr>
            <a:r>
              <a:rPr lang="en-US" baseline="0" dirty="0"/>
              <a:t>Long running transactions terminated after 24 hours</a:t>
            </a:r>
          </a:p>
          <a:p>
            <a:pPr marL="171450" indent="-171450">
              <a:buFont typeface="Arial" pitchFamily="34" charset="0"/>
              <a:buChar char="•"/>
            </a:pPr>
            <a:r>
              <a:rPr lang="en-US" baseline="0" dirty="0"/>
              <a:t>DoS guard terminates suspect connections with no error message</a:t>
            </a:r>
          </a:p>
          <a:p>
            <a:pPr marL="171450" indent="-171450">
              <a:buFont typeface="Arial" pitchFamily="34" charset="0"/>
              <a:buChar char="•"/>
            </a:pPr>
            <a:r>
              <a:rPr lang="en-US" baseline="0" dirty="0"/>
              <a:t>Failover events terminate connections</a:t>
            </a:r>
          </a:p>
          <a:p>
            <a:pPr marL="171450" indent="-171450">
              <a:buFont typeface="Arial" pitchFamily="34" charset="0"/>
              <a:buChar char="•"/>
            </a:pPr>
            <a:r>
              <a:rPr lang="en-US" baseline="0" dirty="0"/>
              <a:t>Throttling may generate errors…which leads to:</a:t>
            </a:r>
          </a:p>
          <a:p>
            <a:pPr marL="171450" indent="-171450">
              <a:buFont typeface="Arial" pitchFamily="34" charset="0"/>
              <a:buChar char="•"/>
            </a:pPr>
            <a:r>
              <a:rPr lang="en-US" baseline="0" dirty="0"/>
              <a:t>Implement Connection Pooling and Retry logic to handle transient failures</a:t>
            </a:r>
          </a:p>
          <a:p>
            <a:pPr marL="171450" indent="-171450">
              <a:buFont typeface="Arial" pitchFamily="34" charset="0"/>
              <a:buChar char="•"/>
            </a:pPr>
            <a:r>
              <a:rPr lang="en-US" baseline="0" dirty="0"/>
              <a:t>Latency introduced for updates due to HA replicas</a:t>
            </a:r>
          </a:p>
          <a:p>
            <a:pPr marL="171450" indent="-171450">
              <a:buFont typeface="Arial" pitchFamily="34" charset="0"/>
              <a:buChar char="•"/>
            </a:pPr>
            <a:r>
              <a:rPr lang="en-US" baseline="0" dirty="0"/>
              <a:t>No cross-database dependencies: </a:t>
            </a:r>
            <a:r>
              <a:rPr lang="en-US" baseline="0" dirty="0" err="1"/>
              <a:t>resultsets</a:t>
            </a:r>
            <a:r>
              <a:rPr lang="en-US" baseline="0" dirty="0"/>
              <a:t> from different database must be combined in the application tier (Fan out queries)</a:t>
            </a:r>
            <a:endParaRPr lang="en-US" dirty="0">
              <a:effectLst/>
            </a:endParaRPr>
          </a:p>
          <a:p>
            <a:pPr rtl="0"/>
            <a:r>
              <a:rPr lang="en-US" b="1" dirty="0">
                <a:effectLst/>
                <a:latin typeface="Segoe UI" panose="020B0502040204020203" pitchFamily="34" charset="0"/>
              </a:rPr>
              <a:t>Notes:</a:t>
            </a:r>
            <a:endParaRPr lang="en-US" dirty="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45</a:t>
            </a:fld>
            <a:endParaRPr lang="en-US"/>
          </a:p>
        </p:txBody>
      </p:sp>
    </p:spTree>
    <p:extLst>
      <p:ext uri="{BB962C8B-B14F-4D97-AF65-F5344CB8AC3E}">
        <p14:creationId xmlns:p14="http://schemas.microsoft.com/office/powerpoint/2010/main" val="223045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Highlight</a:t>
            </a:r>
            <a:r>
              <a:rPr lang="en-US" baseline="0" dirty="0">
                <a:effectLst/>
                <a:latin typeface="Segoe UI" panose="020B0502040204020203" pitchFamily="34" charset="0"/>
              </a:rPr>
              <a:t> the two areas where Microsoft Azure SQL Database can be secured.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Security is vitally important and</a:t>
            </a:r>
            <a:r>
              <a:rPr lang="en-US" baseline="0" dirty="0">
                <a:effectLst/>
              </a:rPr>
              <a:t> has not be overlooked. Microsoft Azure SQL Database takes security seriously.</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Set security</a:t>
            </a:r>
            <a:r>
              <a:rPr lang="en-US" baseline="0" dirty="0">
                <a:effectLst/>
                <a:latin typeface="Segoe UI" panose="020B0502040204020203" pitchFamily="34" charset="0"/>
              </a:rPr>
              <a:t> options on the server itself</a:t>
            </a:r>
            <a:endParaRPr lang="en-US" dirty="0">
              <a:effectLst/>
            </a:endParaRPr>
          </a:p>
          <a:p>
            <a:pPr rtl="0"/>
            <a:r>
              <a:rPr lang="en-US" dirty="0">
                <a:effectLst/>
                <a:latin typeface="Segoe UI" panose="020B0502040204020203" pitchFamily="34" charset="0"/>
              </a:rPr>
              <a:t>Security within the database</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This</a:t>
            </a:r>
            <a:r>
              <a:rPr lang="en-US" baseline="0" dirty="0">
                <a:effectLst/>
                <a:latin typeface="Segoe UI" panose="020B0502040204020203" pitchFamily="34" charset="0"/>
              </a:rPr>
              <a:t> doesn’t leave the application free of any responsibility…some settings are required to be set within the application.</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extLst>
      <p:ext uri="{BB962C8B-B14F-4D97-AF65-F5344CB8AC3E}">
        <p14:creationId xmlns:p14="http://schemas.microsoft.com/office/powerpoint/2010/main" val="208294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rPr>
              <a:t>Highlight the important server security aspects and benefits of SQL Database security.</a:t>
            </a: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From</a:t>
            </a:r>
            <a:r>
              <a:rPr lang="en-US" baseline="0" dirty="0">
                <a:effectLst/>
                <a:latin typeface="Segoe UI" panose="020B0502040204020203" pitchFamily="34" charset="0"/>
              </a:rPr>
              <a:t> the server perspective, there are several things that should be things that should be considered when managing the security of your SQL Database. </a:t>
            </a:r>
            <a:endParaRPr lang="en-US" dirty="0">
              <a:effectLst/>
            </a:endParaRPr>
          </a:p>
          <a:p>
            <a:pPr rtl="0"/>
            <a:r>
              <a:rPr lang="en-US" b="1" dirty="0">
                <a:effectLst/>
                <a:latin typeface="Segoe UI" panose="020B0502040204020203" pitchFamily="34" charset="0"/>
              </a:rPr>
              <a:t>Speaking Points:</a:t>
            </a:r>
            <a:endParaRPr lang="en-US" dirty="0">
              <a:effectLst/>
            </a:endParaRPr>
          </a:p>
          <a:p>
            <a:r>
              <a:rPr lang="en-US" dirty="0"/>
              <a:t>No</a:t>
            </a:r>
            <a:r>
              <a:rPr lang="en-US" baseline="0" dirty="0"/>
              <a:t> Integrated Authentication</a:t>
            </a:r>
            <a:endParaRPr lang="en-US" dirty="0"/>
          </a:p>
          <a:p>
            <a:r>
              <a:rPr lang="en-US" dirty="0"/>
              <a:t>Use Master to create and drop databases</a:t>
            </a:r>
          </a:p>
          <a:p>
            <a:r>
              <a:rPr lang="en-US" dirty="0"/>
              <a:t>The </a:t>
            </a:r>
            <a:r>
              <a:rPr lang="en-US" b="1" dirty="0"/>
              <a:t>Admin</a:t>
            </a:r>
            <a:r>
              <a:rPr lang="en-US" baseline="0" dirty="0"/>
              <a:t> login (</a:t>
            </a:r>
            <a:r>
              <a:rPr lang="en-US" i="1" baseline="0" dirty="0"/>
              <a:t>which was created during server provisioning</a:t>
            </a:r>
            <a:r>
              <a:rPr lang="en-US" baseline="0" dirty="0"/>
              <a:t>) is equivalent to </a:t>
            </a:r>
            <a:r>
              <a:rPr lang="en-US" b="1" baseline="0" dirty="0" err="1"/>
              <a:t>sa</a:t>
            </a:r>
            <a:r>
              <a:rPr lang="en-US" baseline="0" dirty="0"/>
              <a:t>. It has full rights on the server (and all databases) and should only be used for administration.</a:t>
            </a:r>
          </a:p>
          <a:p>
            <a:r>
              <a:rPr lang="en-US" baseline="0" dirty="0"/>
              <a:t>The </a:t>
            </a:r>
            <a:r>
              <a:rPr lang="en-US" b="1" baseline="0" dirty="0" err="1"/>
              <a:t>loginmanager</a:t>
            </a:r>
            <a:r>
              <a:rPr lang="en-US" baseline="0" dirty="0"/>
              <a:t> role is used for creating logins: membership in this role grants CREATE / ALTER / DROP Login privileges</a:t>
            </a:r>
          </a:p>
          <a:p>
            <a:r>
              <a:rPr lang="en-US" baseline="0" dirty="0"/>
              <a:t>The </a:t>
            </a:r>
            <a:r>
              <a:rPr lang="en-US" baseline="0" dirty="0" err="1"/>
              <a:t>db</a:t>
            </a:r>
            <a:r>
              <a:rPr lang="en-US" b="1" baseline="0" dirty="0" err="1"/>
              <a:t>manager</a:t>
            </a:r>
            <a:r>
              <a:rPr lang="en-US" baseline="0" dirty="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a:t>Manage logins with  CREATE / ALTER / DROP LOGIN commands</a:t>
            </a:r>
          </a:p>
          <a:p>
            <a:pPr rtl="0"/>
            <a:r>
              <a:rPr lang="en-US" b="1" dirty="0">
                <a:effectLst/>
                <a:latin typeface="Segoe UI" panose="020B0502040204020203" pitchFamily="34" charset="0"/>
              </a:rPr>
              <a:t>Notes:</a:t>
            </a:r>
            <a:endParaRPr lang="en-US" dirty="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a:t>Although the server-level principal login is not a member of the two database roles </a:t>
            </a:r>
            <a:r>
              <a:rPr lang="en-US" sz="1600" dirty="0" err="1"/>
              <a:t>dbmanager</a:t>
            </a:r>
            <a:r>
              <a:rPr lang="en-US" sz="1600" dirty="0"/>
              <a:t> and </a:t>
            </a:r>
            <a:r>
              <a:rPr lang="en-US" sz="1600" dirty="0" err="1"/>
              <a:t>loginmanager</a:t>
            </a:r>
            <a:r>
              <a:rPr lang="en-US" sz="1600" dirty="0"/>
              <a:t> in the master database, it has all permissions granted to these two roles.</a:t>
            </a:r>
            <a:endParaRPr lang="en-US" sz="1600" spc="-51"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2509648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rPr>
              <a:t>Highlight the important server security aspects and benefits of SQL Database security.</a:t>
            </a: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From</a:t>
            </a:r>
            <a:r>
              <a:rPr lang="en-US" baseline="0" dirty="0">
                <a:effectLst/>
                <a:latin typeface="Segoe UI" panose="020B0502040204020203" pitchFamily="34" charset="0"/>
              </a:rPr>
              <a:t> the server perspective, there are several things that should be things that should be considered when managing the security of your SQL Database. </a:t>
            </a:r>
            <a:endParaRPr lang="en-US" dirty="0">
              <a:effectLst/>
            </a:endParaRPr>
          </a:p>
          <a:p>
            <a:pPr rtl="0"/>
            <a:r>
              <a:rPr lang="en-US" b="1" dirty="0">
                <a:effectLst/>
                <a:latin typeface="Segoe UI" panose="020B0502040204020203" pitchFamily="34" charset="0"/>
              </a:rPr>
              <a:t>Speaking Points:</a:t>
            </a:r>
            <a:endParaRPr lang="en-US" dirty="0">
              <a:effectLst/>
            </a:endParaRPr>
          </a:p>
          <a:p>
            <a:r>
              <a:rPr lang="en-US" dirty="0"/>
              <a:t>No</a:t>
            </a:r>
            <a:r>
              <a:rPr lang="en-US" baseline="0" dirty="0"/>
              <a:t> Integrated Authentication</a:t>
            </a:r>
            <a:endParaRPr lang="en-US" dirty="0"/>
          </a:p>
          <a:p>
            <a:r>
              <a:rPr lang="en-US" dirty="0"/>
              <a:t>Use Master to create and drop databases</a:t>
            </a:r>
          </a:p>
          <a:p>
            <a:r>
              <a:rPr lang="en-US" dirty="0"/>
              <a:t>The </a:t>
            </a:r>
            <a:r>
              <a:rPr lang="en-US" b="1" dirty="0"/>
              <a:t>Admin</a:t>
            </a:r>
            <a:r>
              <a:rPr lang="en-US" baseline="0" dirty="0"/>
              <a:t> login (</a:t>
            </a:r>
            <a:r>
              <a:rPr lang="en-US" i="1" baseline="0" dirty="0"/>
              <a:t>which was created during server provisioning</a:t>
            </a:r>
            <a:r>
              <a:rPr lang="en-US" baseline="0" dirty="0"/>
              <a:t>) is equivalent to </a:t>
            </a:r>
            <a:r>
              <a:rPr lang="en-US" b="1" baseline="0" dirty="0" err="1"/>
              <a:t>sa</a:t>
            </a:r>
            <a:r>
              <a:rPr lang="en-US" baseline="0" dirty="0"/>
              <a:t>. It has full rights on the server (and all databases) and should only be used for administration.</a:t>
            </a:r>
          </a:p>
          <a:p>
            <a:r>
              <a:rPr lang="en-US" baseline="0" dirty="0"/>
              <a:t>The </a:t>
            </a:r>
            <a:r>
              <a:rPr lang="en-US" b="1" baseline="0" dirty="0" err="1"/>
              <a:t>loginmanager</a:t>
            </a:r>
            <a:r>
              <a:rPr lang="en-US" baseline="0" dirty="0"/>
              <a:t> role is used for creating logins: membership in this role grants CREATE / ALTER / DROP Login privileges</a:t>
            </a:r>
          </a:p>
          <a:p>
            <a:r>
              <a:rPr lang="en-US" baseline="0" dirty="0"/>
              <a:t>The </a:t>
            </a:r>
            <a:r>
              <a:rPr lang="en-US" baseline="0" dirty="0" err="1"/>
              <a:t>db</a:t>
            </a:r>
            <a:r>
              <a:rPr lang="en-US" b="1" baseline="0" dirty="0" err="1"/>
              <a:t>manager</a:t>
            </a:r>
            <a:r>
              <a:rPr lang="en-US" baseline="0" dirty="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a:t>Manage logins with  CREATE / ALTER / DROP LOGIN commands</a:t>
            </a:r>
          </a:p>
          <a:p>
            <a:pPr rtl="0"/>
            <a:r>
              <a:rPr lang="en-US" b="1" dirty="0">
                <a:effectLst/>
                <a:latin typeface="Segoe UI" panose="020B0502040204020203" pitchFamily="34" charset="0"/>
              </a:rPr>
              <a:t>Notes:</a:t>
            </a:r>
            <a:endParaRPr lang="en-US" dirty="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a:t>Although the server-level principal login is not a member of the two database roles </a:t>
            </a:r>
            <a:r>
              <a:rPr lang="en-US" sz="1600" dirty="0" err="1"/>
              <a:t>dbmanager</a:t>
            </a:r>
            <a:r>
              <a:rPr lang="en-US" sz="1600" dirty="0"/>
              <a:t> and </a:t>
            </a:r>
            <a:r>
              <a:rPr lang="en-US" sz="1600" dirty="0" err="1"/>
              <a:t>loginmanager</a:t>
            </a:r>
            <a:r>
              <a:rPr lang="en-US" sz="1600" dirty="0"/>
              <a:t> in the master database, it has all permissions granted to these two roles.</a:t>
            </a:r>
            <a:endParaRPr lang="en-US" sz="1600" spc="-51"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2215388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Illustrate</a:t>
            </a:r>
            <a:r>
              <a:rPr lang="en-US" baseline="0" dirty="0">
                <a:effectLst/>
                <a:latin typeface="Segoe UI" panose="020B0502040204020203" pitchFamily="34" charset="0"/>
              </a:rPr>
              <a:t> the how SQL Database Firewall </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Transition statement(s) to setup the slide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By</a:t>
            </a:r>
            <a:r>
              <a:rPr lang="en-US" baseline="0" dirty="0">
                <a:effectLst/>
                <a:latin typeface="Segoe UI" panose="020B0502040204020203" pitchFamily="34" charset="0"/>
              </a:rPr>
              <a:t> default, no-one is allowed to access the database.</a:t>
            </a:r>
          </a:p>
          <a:p>
            <a:pPr rtl="0"/>
            <a:r>
              <a:rPr lang="en-US" baseline="0" dirty="0">
                <a:effectLst/>
                <a:latin typeface="Segoe UI" panose="020B0502040204020203" pitchFamily="34" charset="0"/>
              </a:rPr>
              <a:t>Server Rules enable clients to access your entire SQL Database server</a:t>
            </a:r>
          </a:p>
          <a:p>
            <a:pPr rtl="0"/>
            <a:r>
              <a:rPr lang="en-US" baseline="0" dirty="0">
                <a:effectLst/>
                <a:latin typeface="Segoe UI" panose="020B0502040204020203" pitchFamily="34" charset="0"/>
              </a:rPr>
              <a:t>Database rules enable clients to access individual databases within your SQL Database server</a:t>
            </a:r>
            <a:endParaRPr lang="en-US" dirty="0">
              <a:effectLst/>
            </a:endParaRPr>
          </a:p>
          <a:p>
            <a:pPr rtl="0"/>
            <a:r>
              <a:rPr lang="en-US" dirty="0">
                <a:effectLst/>
                <a:latin typeface="Segoe UI" panose="020B0502040204020203" pitchFamily="34" charset="0"/>
              </a:rPr>
              <a:t>Rules are originating IP Address</a:t>
            </a:r>
            <a:r>
              <a:rPr lang="en-US" baseline="0" dirty="0">
                <a:effectLst/>
                <a:latin typeface="Segoe UI" panose="020B0502040204020203" pitchFamily="34" charset="0"/>
              </a:rPr>
              <a:t>-based.</a:t>
            </a:r>
            <a:endParaRPr lang="en-US" dirty="0">
              <a:effectLst/>
            </a:endParaRPr>
          </a:p>
          <a:p>
            <a:pPr rtl="0"/>
            <a:r>
              <a:rPr lang="en-US" b="1" dirty="0">
                <a:effectLst/>
                <a:latin typeface="Segoe UI" panose="020B0502040204020203" pitchFamily="34" charset="0"/>
              </a:rPr>
              <a:t>Notes:</a:t>
            </a:r>
            <a:endParaRPr lang="en-US" dirty="0">
              <a:effectLst/>
            </a:endParaRPr>
          </a:p>
          <a:p>
            <a:r>
              <a:rPr lang="en-US" sz="1200" b="0" i="0" u="none" strike="noStrike" kern="1200" baseline="0" dirty="0">
                <a:solidFill>
                  <a:schemeClr val="tx1"/>
                </a:solidFill>
                <a:latin typeface="Segoe UI" pitchFamily="34" charset="0"/>
                <a:ea typeface="+mn-ea"/>
                <a:cs typeface="+mn-cs"/>
              </a:rPr>
              <a:t>Maximum of 128 Rules</a:t>
            </a:r>
          </a:p>
          <a:p>
            <a:endParaRPr lang="en-US" sz="1200" b="0" i="0" u="none" strike="noStrike" kern="1200" baseline="0" dirty="0">
              <a:solidFill>
                <a:schemeClr val="tx1"/>
              </a:solidFill>
              <a:latin typeface="Segoe UI" pitchFamily="34" charset="0"/>
              <a:ea typeface="+mn-ea"/>
              <a:cs typeface="+mn-cs"/>
            </a:endParaRPr>
          </a:p>
          <a:p>
            <a:r>
              <a:rPr lang="en-US" sz="1200" b="0" i="0" u="none" strike="noStrike" kern="1200" baseline="0" dirty="0">
                <a:solidFill>
                  <a:schemeClr val="tx1"/>
                </a:solidFill>
                <a:latin typeface="Segoe UI" pitchFamily="34" charset="0"/>
                <a:ea typeface="+mn-ea"/>
                <a:cs typeface="+mn-cs"/>
              </a:rPr>
              <a:t>Rather than using a REST API like the other Azure storage services, SQL Database is accessed via Tabular Data Stream (TDS), the same protocol used by Microsoft SQL Server (operating over port TCP/1433). </a:t>
            </a:r>
            <a:r>
              <a:rPr lang="en-US" dirty="0"/>
              <a:t>To help protect the</a:t>
            </a:r>
            <a:r>
              <a:rPr lang="en-US" baseline="0" dirty="0"/>
              <a:t> </a:t>
            </a:r>
            <a:r>
              <a:rPr lang="en-US" dirty="0"/>
              <a:t>data, the SQL Database firewall prevents all access to your SQL Database server until you specify which computers have permission. </a:t>
            </a:r>
            <a:endParaRPr lang="en-US" sz="1200" b="0" i="0" u="none" strike="noStrike" kern="1200" baseline="0" dirty="0">
              <a:solidFill>
                <a:schemeClr val="tx1"/>
              </a:solidFill>
              <a:latin typeface="Segoe UI" pitchFamily="34" charset="0"/>
              <a:ea typeface="+mn-ea"/>
              <a:cs typeface="+mn-cs"/>
            </a:endParaRPr>
          </a:p>
          <a:p>
            <a:endParaRPr lang="en-US" dirty="0"/>
          </a:p>
          <a:p>
            <a:r>
              <a:rPr lang="en-US" dirty="0"/>
              <a:t>Initially, all access to your SQL Database server is blocked by the SQL Database firewall; connection attempts originating from the Internet or Microsoft Azure will not be able to reach your SQL Database server. In order to begin using your SQL Database server, you must go to the SQL Database</a:t>
            </a:r>
            <a:r>
              <a:rPr lang="en-US" baseline="0" dirty="0"/>
              <a:t> Portal</a:t>
            </a:r>
            <a:r>
              <a:rPr lang="en-US" dirty="0"/>
              <a:t> and specify one or more firewall settings that enable access to your SQL Database server. Use the firewall settings to specify which IP address ranges from the Internet are allowed, and whether or not Microsoft Azure applications can attempt to connect to your SQL Database server.</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ADA9749E-FBCD-4239-AFBA-6C4AFE6C59B7}" type="slidenum">
              <a:rPr lang="en-US" smtClean="0"/>
              <a:pPr/>
              <a:t>49</a:t>
            </a:fld>
            <a:endParaRPr lang="en-US"/>
          </a:p>
        </p:txBody>
      </p:sp>
    </p:spTree>
    <p:extLst>
      <p:ext uri="{BB962C8B-B14F-4D97-AF65-F5344CB8AC3E}">
        <p14:creationId xmlns:p14="http://schemas.microsoft.com/office/powerpoint/2010/main" val="1092164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Highlight</a:t>
            </a:r>
            <a:r>
              <a:rPr lang="en-US" baseline="0" dirty="0">
                <a:effectLst/>
                <a:latin typeface="Segoe UI" panose="020B0502040204020203" pitchFamily="34" charset="0"/>
              </a:rPr>
              <a:t> application connectivity requirement, considerations and best practices to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While connecting</a:t>
            </a:r>
            <a:r>
              <a:rPr lang="en-US" baseline="0" dirty="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a:effectLst/>
            </a:endParaRPr>
          </a:p>
          <a:p>
            <a:pPr rtl="0"/>
            <a:r>
              <a:rPr lang="en-US" b="1" dirty="0">
                <a:effectLst/>
                <a:latin typeface="Segoe UI" panose="020B0502040204020203" pitchFamily="34" charset="0"/>
              </a:rPr>
              <a:t>Speaking Points:</a:t>
            </a:r>
            <a:endParaRPr lang="en-US" dirty="0">
              <a:effectLst/>
            </a:endParaRPr>
          </a:p>
          <a:p>
            <a:pPr marL="171450" indent="-171450">
              <a:buFont typeface="Arial" pitchFamily="34" charset="0"/>
              <a:buChar char="•"/>
            </a:pPr>
            <a:r>
              <a:rPr lang="en-US" dirty="0"/>
              <a:t>Login: </a:t>
            </a:r>
          </a:p>
          <a:p>
            <a:pPr marL="171450" indent="-171450">
              <a:buFont typeface="Arial" pitchFamily="34" charset="0"/>
              <a:buChar char="•"/>
            </a:pPr>
            <a:r>
              <a:rPr lang="en-US" dirty="0"/>
              <a:t>Idle connections terminated</a:t>
            </a:r>
            <a:r>
              <a:rPr lang="en-US" baseline="0" dirty="0"/>
              <a:t> after 30 minutes</a:t>
            </a:r>
          </a:p>
          <a:p>
            <a:pPr marL="171450" indent="-171450">
              <a:buFont typeface="Arial" pitchFamily="34" charset="0"/>
              <a:buChar char="•"/>
            </a:pPr>
            <a:r>
              <a:rPr lang="en-US" baseline="0" dirty="0"/>
              <a:t>Long running transactions terminated after 24 hours</a:t>
            </a:r>
          </a:p>
          <a:p>
            <a:pPr marL="171450" indent="-171450">
              <a:buFont typeface="Arial" pitchFamily="34" charset="0"/>
              <a:buChar char="•"/>
            </a:pPr>
            <a:r>
              <a:rPr lang="en-US" baseline="0" dirty="0"/>
              <a:t>DoS guard terminates suspect connections with no error message</a:t>
            </a:r>
          </a:p>
          <a:p>
            <a:pPr marL="171450" indent="-171450">
              <a:buFont typeface="Arial" pitchFamily="34" charset="0"/>
              <a:buChar char="•"/>
            </a:pPr>
            <a:r>
              <a:rPr lang="en-US" baseline="0" dirty="0"/>
              <a:t>Failover events terminate connections</a:t>
            </a:r>
          </a:p>
          <a:p>
            <a:pPr marL="171450" indent="-171450">
              <a:buFont typeface="Arial" pitchFamily="34" charset="0"/>
              <a:buChar char="•"/>
            </a:pPr>
            <a:r>
              <a:rPr lang="en-US" baseline="0" dirty="0"/>
              <a:t>Throttling may generate errors…which leads to:</a:t>
            </a:r>
          </a:p>
          <a:p>
            <a:pPr marL="171450" indent="-171450">
              <a:buFont typeface="Arial" pitchFamily="34" charset="0"/>
              <a:buChar char="•"/>
            </a:pPr>
            <a:r>
              <a:rPr lang="en-US" baseline="0" dirty="0"/>
              <a:t>Implement Connection Pooling and Retry logic to handle transient failures</a:t>
            </a:r>
          </a:p>
          <a:p>
            <a:pPr marL="171450" indent="-171450">
              <a:buFont typeface="Arial" pitchFamily="34" charset="0"/>
              <a:buChar char="•"/>
            </a:pPr>
            <a:r>
              <a:rPr lang="en-US" baseline="0" dirty="0"/>
              <a:t>Latency introduced for updates due to HA replicas</a:t>
            </a:r>
          </a:p>
          <a:p>
            <a:pPr marL="171450" indent="-171450">
              <a:buFont typeface="Arial" pitchFamily="34" charset="0"/>
              <a:buChar char="•"/>
            </a:pPr>
            <a:r>
              <a:rPr lang="en-US" baseline="0" dirty="0"/>
              <a:t>No cross-database dependencies: </a:t>
            </a:r>
            <a:r>
              <a:rPr lang="en-US" baseline="0" dirty="0" err="1"/>
              <a:t>resultsets</a:t>
            </a:r>
            <a:r>
              <a:rPr lang="en-US" baseline="0" dirty="0"/>
              <a:t> from different database must be combined in the application tier (Fan out queries)</a:t>
            </a:r>
            <a:endParaRPr lang="en-US" dirty="0">
              <a:effectLst/>
            </a:endParaRPr>
          </a:p>
          <a:p>
            <a:pPr rtl="0"/>
            <a:r>
              <a:rPr lang="en-US" b="1" dirty="0">
                <a:effectLst/>
                <a:latin typeface="Segoe UI" panose="020B0502040204020203" pitchFamily="34" charset="0"/>
              </a:rPr>
              <a:t>Notes:</a:t>
            </a:r>
            <a:endParaRPr lang="en-US" dirty="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50</a:t>
            </a:fld>
            <a:endParaRPr lang="en-US"/>
          </a:p>
        </p:txBody>
      </p:sp>
    </p:spTree>
    <p:extLst>
      <p:ext uri="{BB962C8B-B14F-4D97-AF65-F5344CB8AC3E}">
        <p14:creationId xmlns:p14="http://schemas.microsoft.com/office/powerpoint/2010/main" val="8763191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Highlight</a:t>
            </a:r>
            <a:r>
              <a:rPr lang="en-US" baseline="0" dirty="0">
                <a:effectLst/>
                <a:latin typeface="Segoe UI" panose="020B0502040204020203" pitchFamily="34" charset="0"/>
              </a:rPr>
              <a:t> application connectivity requirement, considerations and best practices to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While connecting</a:t>
            </a:r>
            <a:r>
              <a:rPr lang="en-US" baseline="0" dirty="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a:effectLst/>
            </a:endParaRPr>
          </a:p>
          <a:p>
            <a:pPr rtl="0"/>
            <a:r>
              <a:rPr lang="en-US" b="1" dirty="0">
                <a:effectLst/>
                <a:latin typeface="Segoe UI" panose="020B0502040204020203" pitchFamily="34" charset="0"/>
              </a:rPr>
              <a:t>Speaking Points:</a:t>
            </a:r>
            <a:endParaRPr lang="en-US" dirty="0">
              <a:effectLst/>
            </a:endParaRPr>
          </a:p>
          <a:p>
            <a:pPr marL="171450" indent="-171450">
              <a:buFont typeface="Arial" pitchFamily="34" charset="0"/>
              <a:buChar char="•"/>
            </a:pPr>
            <a:r>
              <a:rPr lang="en-US" dirty="0"/>
              <a:t>Login: </a:t>
            </a:r>
          </a:p>
          <a:p>
            <a:pPr marL="171450" indent="-171450">
              <a:buFont typeface="Arial" pitchFamily="34" charset="0"/>
              <a:buChar char="•"/>
            </a:pPr>
            <a:r>
              <a:rPr lang="en-US" dirty="0"/>
              <a:t>Idle connections terminated</a:t>
            </a:r>
            <a:r>
              <a:rPr lang="en-US" baseline="0" dirty="0"/>
              <a:t> after 30 minutes</a:t>
            </a:r>
          </a:p>
          <a:p>
            <a:pPr marL="171450" indent="-171450">
              <a:buFont typeface="Arial" pitchFamily="34" charset="0"/>
              <a:buChar char="•"/>
            </a:pPr>
            <a:r>
              <a:rPr lang="en-US" baseline="0" dirty="0"/>
              <a:t>Long running transactions terminated after 24 hours</a:t>
            </a:r>
          </a:p>
          <a:p>
            <a:pPr marL="0" indent="0">
              <a:buFont typeface="Arial" pitchFamily="34" charset="0"/>
              <a:buNone/>
            </a:pPr>
            <a:endParaRPr lang="en-US" dirty="0">
              <a:effectLst/>
            </a:endParaRPr>
          </a:p>
          <a:p>
            <a:pPr rtl="0"/>
            <a:r>
              <a:rPr lang="en-US" b="1" dirty="0">
                <a:effectLst/>
                <a:latin typeface="Segoe UI" panose="020B0502040204020203" pitchFamily="34" charset="0"/>
              </a:rPr>
              <a:t>Notes:</a:t>
            </a:r>
            <a:endParaRPr lang="en-US" dirty="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51</a:t>
            </a:fld>
            <a:endParaRPr lang="en-US"/>
          </a:p>
        </p:txBody>
      </p:sp>
    </p:spTree>
    <p:extLst>
      <p:ext uri="{BB962C8B-B14F-4D97-AF65-F5344CB8AC3E}">
        <p14:creationId xmlns:p14="http://schemas.microsoft.com/office/powerpoint/2010/main" val="3074815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Highlight</a:t>
            </a:r>
            <a:r>
              <a:rPr lang="en-US" baseline="0" dirty="0">
                <a:effectLst/>
                <a:latin typeface="Segoe UI" panose="020B0502040204020203" pitchFamily="34" charset="0"/>
              </a:rPr>
              <a:t> application connectivity requirement, considerations and best practices to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While connecting</a:t>
            </a:r>
            <a:r>
              <a:rPr lang="en-US" baseline="0" dirty="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a:effectLst/>
            </a:endParaRPr>
          </a:p>
          <a:p>
            <a:pPr rtl="0"/>
            <a:r>
              <a:rPr lang="en-US" b="1" dirty="0">
                <a:effectLst/>
                <a:latin typeface="Segoe UI" panose="020B0502040204020203" pitchFamily="34" charset="0"/>
              </a:rPr>
              <a:t>Speaking Points:</a:t>
            </a:r>
            <a:endParaRPr lang="en-US" dirty="0">
              <a:effectLst/>
            </a:endParaRPr>
          </a:p>
          <a:p>
            <a:pPr marL="171450" indent="-171450">
              <a:buFont typeface="Arial" pitchFamily="34" charset="0"/>
              <a:buChar char="•"/>
            </a:pPr>
            <a:r>
              <a:rPr lang="en-US" baseline="0" dirty="0" err="1"/>
              <a:t>DoS</a:t>
            </a:r>
            <a:r>
              <a:rPr lang="en-US" baseline="0" dirty="0"/>
              <a:t> guard terminates suspect connections with no error message</a:t>
            </a:r>
          </a:p>
          <a:p>
            <a:pPr marL="171450" indent="-171450">
              <a:buFont typeface="Arial" pitchFamily="34" charset="0"/>
              <a:buChar char="•"/>
            </a:pPr>
            <a:r>
              <a:rPr lang="en-US" baseline="0" dirty="0"/>
              <a:t>Failover events terminate connections</a:t>
            </a:r>
          </a:p>
          <a:p>
            <a:pPr marL="171450" indent="-171450">
              <a:buFont typeface="Arial" pitchFamily="34" charset="0"/>
              <a:buChar char="•"/>
            </a:pPr>
            <a:r>
              <a:rPr lang="en-US" baseline="0" dirty="0"/>
              <a:t>Throttling may generate errors…which leads to:</a:t>
            </a:r>
          </a:p>
          <a:p>
            <a:pPr marL="171450" lvl="0" indent="-171450">
              <a:buFont typeface="Arial" pitchFamily="34" charset="0"/>
              <a:buChar char="•"/>
            </a:pPr>
            <a:r>
              <a:rPr lang="en-US" baseline="0" dirty="0"/>
              <a:t>Implement Connection Pooling and Retry logic to handle transient failures</a:t>
            </a:r>
          </a:p>
          <a:p>
            <a:pPr marL="171450" indent="-171450">
              <a:buFont typeface="Arial" pitchFamily="34" charset="0"/>
              <a:buChar char="•"/>
            </a:pPr>
            <a:r>
              <a:rPr lang="en-US" baseline="0" dirty="0"/>
              <a:t>Latency introduced for updates due to HA replicas</a:t>
            </a:r>
          </a:p>
          <a:p>
            <a:pPr marL="171450" indent="-171450">
              <a:buFont typeface="Arial" pitchFamily="34" charset="0"/>
              <a:buChar char="•"/>
            </a:pPr>
            <a:r>
              <a:rPr lang="en-US" baseline="0" dirty="0"/>
              <a:t>No cross-database dependencies: </a:t>
            </a:r>
            <a:r>
              <a:rPr lang="en-US" baseline="0" dirty="0" err="1"/>
              <a:t>resultsets</a:t>
            </a:r>
            <a:r>
              <a:rPr lang="en-US" baseline="0" dirty="0"/>
              <a:t> from different database must be combined in the application tier (Fan out queries)</a:t>
            </a:r>
            <a:endParaRPr lang="en-US" dirty="0">
              <a:effectLst/>
            </a:endParaRPr>
          </a:p>
          <a:p>
            <a:pPr rtl="0"/>
            <a:r>
              <a:rPr lang="en-US" b="1" dirty="0">
                <a:effectLst/>
                <a:latin typeface="Segoe UI" panose="020B0502040204020203" pitchFamily="34" charset="0"/>
              </a:rPr>
              <a:t>Notes:</a:t>
            </a:r>
            <a:endParaRPr lang="en-US" dirty="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52</a:t>
            </a:fld>
            <a:endParaRPr lang="en-US"/>
          </a:p>
        </p:txBody>
      </p:sp>
    </p:spTree>
    <p:extLst>
      <p:ext uri="{BB962C8B-B14F-4D97-AF65-F5344CB8AC3E}">
        <p14:creationId xmlns:p14="http://schemas.microsoft.com/office/powerpoint/2010/main" val="1696950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a:t>
            </a:r>
          </a:p>
          <a:p>
            <a:r>
              <a:rPr lang="en-US" b="0" dirty="0"/>
              <a:t>Understand page blob</a:t>
            </a:r>
          </a:p>
          <a:p>
            <a:endParaRPr lang="en-US" b="0" dirty="0"/>
          </a:p>
          <a:p>
            <a:r>
              <a:rPr lang="en-US" b="1" dirty="0"/>
              <a:t>Speaker Notes</a:t>
            </a:r>
          </a:p>
          <a:p>
            <a:pPr marL="0" indent="0">
              <a:buFont typeface="Arial" pitchFamily="34" charset="0"/>
              <a:buNone/>
            </a:pPr>
            <a:endParaRPr lang="en-NZ" baseline="0" dirty="0"/>
          </a:p>
          <a:p>
            <a:pPr marL="171450" indent="-171450">
              <a:buFont typeface="Arial" pitchFamily="34" charset="0"/>
              <a:buChar char="•"/>
            </a:pPr>
            <a:r>
              <a:rPr lang="en-NZ" dirty="0"/>
              <a:t>Page blobs are a collection of pages. </a:t>
            </a:r>
          </a:p>
          <a:p>
            <a:pPr marL="384431" lvl="1" indent="-171450">
              <a:buFont typeface="Arial" pitchFamily="34" charset="0"/>
              <a:buChar char="•"/>
            </a:pPr>
            <a:r>
              <a:rPr lang="en-NZ" dirty="0"/>
              <a:t>A page is a range of data that is identified by its offset from the start of the blob. </a:t>
            </a:r>
          </a:p>
          <a:p>
            <a:pPr marL="171450" indent="-171450">
              <a:buFont typeface="Arial" pitchFamily="34" charset="0"/>
              <a:buChar char="•"/>
            </a:pPr>
            <a:r>
              <a:rPr lang="en-NZ" dirty="0"/>
              <a:t>To create a page blob, you initialize the page blob by calling </a:t>
            </a:r>
            <a:r>
              <a:rPr lang="en-NZ" dirty="0">
                <a:hlinkClick r:id="rId3"/>
              </a:rPr>
              <a:t>Put Blob</a:t>
            </a:r>
            <a:r>
              <a:rPr lang="en-NZ" dirty="0"/>
              <a:t> and specifying its maximum size. </a:t>
            </a:r>
          </a:p>
          <a:p>
            <a:pPr marL="171450" indent="-171450">
              <a:buFont typeface="Arial" pitchFamily="34" charset="0"/>
              <a:buChar char="•"/>
            </a:pPr>
            <a:r>
              <a:rPr lang="en-NZ" dirty="0"/>
              <a:t>To add content to or update a page blob, you call the </a:t>
            </a:r>
            <a:r>
              <a:rPr lang="en-NZ" dirty="0">
                <a:hlinkClick r:id="rId4"/>
              </a:rPr>
              <a:t>Put Page</a:t>
            </a:r>
            <a:r>
              <a:rPr lang="en-NZ" dirty="0"/>
              <a:t> operation to modify a page or range of pages by specifying an offset and range. All pages must align 512-byte page boundaries.</a:t>
            </a:r>
          </a:p>
          <a:p>
            <a:pPr marL="384431" lvl="1" indent="-171450">
              <a:buFont typeface="Arial" pitchFamily="34" charset="0"/>
              <a:buChar char="•"/>
            </a:pPr>
            <a:r>
              <a:rPr lang="en-NZ" dirty="0"/>
              <a:t>Unlike writes to block blobs, writes to page blobs happen in-place and are immediately committed to the blob.</a:t>
            </a:r>
          </a:p>
          <a:p>
            <a:pPr marL="171450" indent="-171450">
              <a:buFont typeface="Arial" pitchFamily="34" charset="0"/>
              <a:buChar char="•"/>
            </a:pPr>
            <a:r>
              <a:rPr lang="en-NZ" dirty="0"/>
              <a:t>The maximum size for a page blob is 1 TB. </a:t>
            </a:r>
          </a:p>
          <a:p>
            <a:pPr marL="384431" lvl="1" indent="-171450">
              <a:buFont typeface="Arial" pitchFamily="34" charset="0"/>
              <a:buChar char="•"/>
            </a:pPr>
            <a:r>
              <a:rPr lang="en-NZ" dirty="0"/>
              <a:t>A page written to a page blob may be up to 1 TB in size</a:t>
            </a:r>
            <a:r>
              <a:rPr lang="en-NZ" baseline="0" dirty="0"/>
              <a:t> but will typically be much smaller</a:t>
            </a:r>
            <a:endParaRPr lang="en-NZ" dirty="0"/>
          </a:p>
          <a:p>
            <a:pPr marL="171450" indent="-171450">
              <a:buFont typeface="Arial" pitchFamily="34" charset="0"/>
              <a:buChar char="•"/>
            </a:pPr>
            <a:endParaRPr lang="en-US" baseline="0" dirty="0"/>
          </a:p>
          <a:p>
            <a:r>
              <a:rPr lang="en-US" b="1" baseline="0" dirty="0"/>
              <a:t>Notes</a:t>
            </a:r>
          </a:p>
          <a:p>
            <a:r>
              <a:rPr lang="en-US" dirty="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7982131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Highlight</a:t>
            </a:r>
            <a:r>
              <a:rPr lang="en-US" baseline="0" dirty="0">
                <a:effectLst/>
                <a:latin typeface="Segoe UI" panose="020B0502040204020203" pitchFamily="34" charset="0"/>
              </a:rPr>
              <a:t> application connectivity requirement, considerations and best practices to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While connecting</a:t>
            </a:r>
            <a:r>
              <a:rPr lang="en-US" baseline="0" dirty="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a:effectLst/>
            </a:endParaRPr>
          </a:p>
          <a:p>
            <a:pPr rtl="0"/>
            <a:r>
              <a:rPr lang="en-US" b="1" dirty="0">
                <a:effectLst/>
                <a:latin typeface="Segoe UI" panose="020B0502040204020203" pitchFamily="34" charset="0"/>
              </a:rPr>
              <a:t>Speaking Points:</a:t>
            </a:r>
            <a:endParaRPr lang="en-US" dirty="0">
              <a:effectLst/>
            </a:endParaRPr>
          </a:p>
          <a:p>
            <a:pPr marL="171450" indent="-171450">
              <a:buFont typeface="Arial" pitchFamily="34" charset="0"/>
              <a:buChar char="•"/>
            </a:pPr>
            <a:r>
              <a:rPr lang="en-US" dirty="0"/>
              <a:t>Login: </a:t>
            </a:r>
          </a:p>
          <a:p>
            <a:pPr marL="171450" indent="-171450">
              <a:buFont typeface="Arial" pitchFamily="34" charset="0"/>
              <a:buChar char="•"/>
            </a:pPr>
            <a:r>
              <a:rPr lang="en-US" dirty="0"/>
              <a:t>Idle connections terminated</a:t>
            </a:r>
            <a:r>
              <a:rPr lang="en-US" baseline="0" dirty="0"/>
              <a:t> after 30 minutes</a:t>
            </a:r>
          </a:p>
          <a:p>
            <a:pPr marL="171450" indent="-171450">
              <a:buFont typeface="Arial" pitchFamily="34" charset="0"/>
              <a:buChar char="•"/>
            </a:pPr>
            <a:r>
              <a:rPr lang="en-US" baseline="0" dirty="0"/>
              <a:t>Long running transactions terminated after 24 hours</a:t>
            </a:r>
          </a:p>
          <a:p>
            <a:pPr marL="171450" indent="-171450">
              <a:buFont typeface="Arial" pitchFamily="34" charset="0"/>
              <a:buChar char="•"/>
            </a:pPr>
            <a:r>
              <a:rPr lang="en-US" baseline="0" dirty="0"/>
              <a:t>DoS guard terminates suspect connections with no error message</a:t>
            </a:r>
          </a:p>
          <a:p>
            <a:pPr marL="171450" indent="-171450">
              <a:buFont typeface="Arial" pitchFamily="34" charset="0"/>
              <a:buChar char="•"/>
            </a:pPr>
            <a:r>
              <a:rPr lang="en-US" baseline="0" dirty="0"/>
              <a:t>Failover events terminate connections</a:t>
            </a:r>
          </a:p>
          <a:p>
            <a:pPr marL="171450" indent="-171450">
              <a:buFont typeface="Arial" pitchFamily="34" charset="0"/>
              <a:buChar char="•"/>
            </a:pPr>
            <a:r>
              <a:rPr lang="en-US" baseline="0" dirty="0"/>
              <a:t>Throttling may generate errors…which leads to:</a:t>
            </a:r>
          </a:p>
          <a:p>
            <a:pPr marL="171450" indent="-171450">
              <a:buFont typeface="Arial" pitchFamily="34" charset="0"/>
              <a:buChar char="•"/>
            </a:pPr>
            <a:r>
              <a:rPr lang="en-US" baseline="0" dirty="0"/>
              <a:t>Implement Connection Pooling and Retry logic to handle transient failures</a:t>
            </a:r>
          </a:p>
          <a:p>
            <a:pPr marL="171450" indent="-171450">
              <a:buFont typeface="Arial" pitchFamily="34" charset="0"/>
              <a:buChar char="•"/>
            </a:pPr>
            <a:r>
              <a:rPr lang="en-US" baseline="0" dirty="0"/>
              <a:t>Latency introduced for updates due to HA replicas</a:t>
            </a:r>
          </a:p>
          <a:p>
            <a:pPr marL="171450" indent="-171450">
              <a:buFont typeface="Arial" pitchFamily="34" charset="0"/>
              <a:buChar char="•"/>
            </a:pPr>
            <a:r>
              <a:rPr lang="en-US" baseline="0" dirty="0"/>
              <a:t>No cross-database dependencies: </a:t>
            </a:r>
            <a:r>
              <a:rPr lang="en-US" baseline="0" dirty="0" err="1"/>
              <a:t>resultsets</a:t>
            </a:r>
            <a:r>
              <a:rPr lang="en-US" baseline="0" dirty="0"/>
              <a:t> from different database must be combined in the application tier (Fan out queries)</a:t>
            </a:r>
            <a:endParaRPr lang="en-US" dirty="0">
              <a:effectLst/>
            </a:endParaRPr>
          </a:p>
          <a:p>
            <a:pPr rtl="0"/>
            <a:r>
              <a:rPr lang="en-US" b="1" dirty="0">
                <a:effectLst/>
                <a:latin typeface="Segoe UI" panose="020B0502040204020203" pitchFamily="34" charset="0"/>
              </a:rPr>
              <a:t>Notes:</a:t>
            </a:r>
            <a:endParaRPr lang="en-US" dirty="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53</a:t>
            </a:fld>
            <a:endParaRPr lang="en-US"/>
          </a:p>
        </p:txBody>
      </p:sp>
    </p:spTree>
    <p:extLst>
      <p:ext uri="{BB962C8B-B14F-4D97-AF65-F5344CB8AC3E}">
        <p14:creationId xmlns:p14="http://schemas.microsoft.com/office/powerpoint/2010/main" val="1972484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Extra </a:t>
            </a:r>
            <a:r>
              <a:rPr lang="sv-SE" dirty="0" err="1"/>
              <a:t>Elastic</a:t>
            </a:r>
            <a:r>
              <a:rPr lang="sv-SE" dirty="0"/>
              <a:t> </a:t>
            </a:r>
            <a:r>
              <a:rPr lang="sv-SE" dirty="0" err="1"/>
              <a:t>Scale</a:t>
            </a:r>
            <a:r>
              <a:rPr lang="sv-SE" dirty="0"/>
              <a:t> </a:t>
            </a:r>
            <a:r>
              <a:rPr lang="sv-SE" dirty="0" err="1"/>
              <a:t>slides</a:t>
            </a:r>
            <a:r>
              <a:rPr lang="sv-SE" dirty="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38361987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4/15/2016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3495741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24121838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2312173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that</a:t>
            </a:r>
            <a:r>
              <a:rPr lang="en-US" baseline="0" dirty="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The key to understanding SQL Database</a:t>
            </a:r>
            <a:r>
              <a:rPr lang="en-US" baseline="0" dirty="0">
                <a:effectLst/>
                <a:latin typeface="Segoe UI" panose="020B0502040204020203" pitchFamily="34" charset="0"/>
              </a:rPr>
              <a:t> is understanding while SQL Database is SQL Server, we do not interact with them in the same physical manner.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In an on-premises</a:t>
            </a:r>
            <a:r>
              <a:rPr lang="en-US" baseline="0" dirty="0">
                <a:effectLst/>
                <a:latin typeface="Segoe UI" panose="020B0502040204020203" pitchFamily="34" charset="0"/>
              </a:rPr>
              <a:t> environment, we typically have physical access to the actual </a:t>
            </a:r>
            <a:r>
              <a:rPr lang="en-US" dirty="0">
                <a:effectLst/>
                <a:latin typeface="Segoe UI" panose="020B0502040204020203" pitchFamily="34" charset="0"/>
              </a:rPr>
              <a:t>SQL Server </a:t>
            </a:r>
            <a:r>
              <a:rPr lang="en-US" dirty="0" err="1">
                <a:effectLst/>
                <a:latin typeface="Segoe UI" panose="020B0502040204020203" pitchFamily="34" charset="0"/>
              </a:rPr>
              <a:t>server</a:t>
            </a:r>
            <a:r>
              <a:rPr lang="en-US" dirty="0">
                <a:effectLst/>
                <a:latin typeface="Segoe UI" panose="020B0502040204020203" pitchFamily="34" charset="0"/>
              </a:rPr>
              <a:t>.</a:t>
            </a:r>
            <a:endParaRPr lang="en-US" dirty="0">
              <a:effectLst/>
            </a:endParaRPr>
          </a:p>
          <a:p>
            <a:pPr rtl="0"/>
            <a:r>
              <a:rPr lang="en-US" dirty="0">
                <a:effectLst/>
                <a:latin typeface="Segoe UI" panose="020B0502040204020203" pitchFamily="34" charset="0"/>
              </a:rPr>
              <a:t>In</a:t>
            </a:r>
            <a:r>
              <a:rPr lang="en-US" baseline="0" dirty="0">
                <a:effectLst/>
                <a:latin typeface="Segoe UI" panose="020B0502040204020203" pitchFamily="34" charset="0"/>
              </a:rPr>
              <a:t> Microsoft Azure, we do not have physical access to the actual server.</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It is</a:t>
            </a:r>
            <a:r>
              <a:rPr lang="en-US" baseline="0" dirty="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Tree>
    <p:extLst>
      <p:ext uri="{BB962C8B-B14F-4D97-AF65-F5344CB8AC3E}">
        <p14:creationId xmlns:p14="http://schemas.microsoft.com/office/powerpoint/2010/main" val="36160842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Tree>
    <p:extLst>
      <p:ext uri="{BB962C8B-B14F-4D97-AF65-F5344CB8AC3E}">
        <p14:creationId xmlns:p14="http://schemas.microsoft.com/office/powerpoint/2010/main" val="3852282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Microsoft Azure</a:t>
            </a:r>
            <a:r>
              <a:rPr lang="sv-SE" baseline="0" dirty="0"/>
              <a:t> SQL Database the PaaS service!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79</a:t>
            </a:fld>
            <a:endParaRPr lang="en-US"/>
          </a:p>
        </p:txBody>
      </p:sp>
    </p:spTree>
    <p:extLst>
      <p:ext uri="{BB962C8B-B14F-4D97-AF65-F5344CB8AC3E}">
        <p14:creationId xmlns:p14="http://schemas.microsoft.com/office/powerpoint/2010/main" val="2447693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Microsoft’ continuous Private to Public Cloud Offering</a:t>
            </a:r>
            <a:r>
              <a:rPr lang="en-US" baseline="0" dirty="0">
                <a:effectLst/>
                <a:latin typeface="Segoe UI" panose="020B0502040204020203" pitchFamily="34" charset="0"/>
              </a:rPr>
              <a:t>, but this presentation will focus on Microsoft’s relational database </a:t>
            </a:r>
            <a:r>
              <a:rPr lang="en-US" baseline="0" dirty="0" err="1">
                <a:effectLst/>
                <a:latin typeface="Segoe UI" panose="020B0502040204020203" pitchFamily="34" charset="0"/>
              </a:rPr>
              <a:t>PaaS</a:t>
            </a:r>
            <a:r>
              <a:rPr lang="en-US" baseline="0" dirty="0">
                <a:effectLst/>
                <a:latin typeface="Segoe UI" panose="020B0502040204020203" pitchFamily="34" charset="0"/>
              </a:rPr>
              <a:t> offering.</a:t>
            </a:r>
            <a:endParaRPr lang="en-US" dirty="0">
              <a:effectLst/>
            </a:endParaRPr>
          </a:p>
          <a:p>
            <a:pPr rtl="0"/>
            <a:r>
              <a:rPr lang="en-US" b="1" dirty="0">
                <a:effectLst/>
                <a:latin typeface="Segoe UI" panose="020B0502040204020203" pitchFamily="34" charset="0"/>
              </a:rPr>
              <a:t>Transition:</a:t>
            </a:r>
            <a:endParaRPr lang="en-US" dirty="0">
              <a:effectLst/>
            </a:endParaRPr>
          </a:p>
          <a:p>
            <a:pPr>
              <a:spcBef>
                <a:spcPct val="0"/>
              </a:spcBef>
            </a:pPr>
            <a:r>
              <a:rPr lang="en-US" dirty="0"/>
              <a:t>Microsoft provides a</a:t>
            </a:r>
            <a:r>
              <a:rPr lang="en-US" baseline="0" dirty="0"/>
              <a:t> continuous solution from private cloud to the public cloud. No matter where you are on your technology roadmap we have a solution to fit your needs. </a:t>
            </a:r>
          </a:p>
          <a:p>
            <a:pPr>
              <a:spcBef>
                <a:spcPct val="0"/>
              </a:spcBef>
            </a:pPr>
            <a:r>
              <a:rPr lang="en-US" baseline="0" dirty="0"/>
              <a:t>We are a trusted advisor and platform in the traditional enterprise and ISV space with new </a:t>
            </a:r>
            <a:r>
              <a:rPr lang="en-US" baseline="0" dirty="0" err="1"/>
              <a:t>IaaS</a:t>
            </a:r>
            <a:r>
              <a:rPr lang="en-US" baseline="0" dirty="0"/>
              <a:t> offerings that making it easier to bring this same level of trust and ease of use to the public cloud. </a:t>
            </a:r>
            <a:r>
              <a:rPr lang="en-US" sz="800" b="1" baseline="0" dirty="0"/>
              <a:t>However, Microsoft Azure SQL Database extends SQL Server capabilities to the cloud by offering SQL Server as a relational database service.</a:t>
            </a:r>
            <a:endParaRPr lang="en-US" sz="800" dirty="0">
              <a:effectLst/>
            </a:endParaRPr>
          </a:p>
          <a:p>
            <a:pPr rtl="0"/>
            <a:r>
              <a:rPr lang="en-US" sz="1000" b="1" dirty="0">
                <a:effectLst/>
                <a:latin typeface="Segoe UI" panose="020B0502040204020203" pitchFamily="34" charset="0"/>
              </a:rPr>
              <a:t>Speaking Points:</a:t>
            </a:r>
            <a:endParaRPr lang="en-US" sz="1000" dirty="0">
              <a:effectLst/>
            </a:endParaRPr>
          </a:p>
          <a:p>
            <a:pPr rtl="0"/>
            <a:r>
              <a:rPr lang="en-US" dirty="0">
                <a:effectLst/>
                <a:latin typeface="Segoe UI" panose="020B0502040204020203" pitchFamily="34" charset="0"/>
              </a:rPr>
              <a:t>SQL</a:t>
            </a:r>
            <a:r>
              <a:rPr lang="en-US" baseline="0" dirty="0">
                <a:effectLst/>
                <a:latin typeface="Segoe UI" panose="020B0502040204020203" pitchFamily="34" charset="0"/>
              </a:rPr>
              <a:t> Database provides SQL Server as a relational service.</a:t>
            </a:r>
            <a:endParaRPr lang="en-US" dirty="0">
              <a:effectLst/>
            </a:endParaRPr>
          </a:p>
          <a:p>
            <a:pPr rtl="0"/>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80</a:t>
            </a:fld>
            <a:endParaRPr lang="en-US"/>
          </a:p>
        </p:txBody>
      </p:sp>
    </p:spTree>
    <p:extLst>
      <p:ext uri="{BB962C8B-B14F-4D97-AF65-F5344CB8AC3E}">
        <p14:creationId xmlns:p14="http://schemas.microsoft.com/office/powerpoint/2010/main" val="38335156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81</a:t>
            </a:fld>
            <a:endParaRPr lang="en-US" dirty="0"/>
          </a:p>
        </p:txBody>
      </p:sp>
    </p:spTree>
    <p:extLst>
      <p:ext uri="{BB962C8B-B14F-4D97-AF65-F5344CB8AC3E}">
        <p14:creationId xmlns:p14="http://schemas.microsoft.com/office/powerpoint/2010/main" val="397690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a:t>Slide Objectives</a:t>
            </a:r>
          </a:p>
          <a:p>
            <a:pPr marL="171450" indent="-171450">
              <a:buFont typeface="Arial" pitchFamily="34" charset="0"/>
              <a:buChar char="•"/>
            </a:pPr>
            <a:r>
              <a:rPr lang="en-US" b="0" dirty="0"/>
              <a:t>Understand the hierarchy of Blob storage</a:t>
            </a:r>
          </a:p>
          <a:p>
            <a:endParaRPr lang="en-US" b="0" dirty="0"/>
          </a:p>
          <a:p>
            <a:r>
              <a:rPr lang="en-US" b="1" dirty="0"/>
              <a:t>Speaker Notes</a:t>
            </a:r>
          </a:p>
          <a:p>
            <a:pPr marL="171450" indent="-171450">
              <a:buFont typeface="Arial" pitchFamily="34" charset="0"/>
              <a:buChar char="•"/>
            </a:pPr>
            <a:r>
              <a:rPr lang="en-NZ" dirty="0"/>
              <a:t>The Blob service provides storage for entities, such as binary files and text files. </a:t>
            </a:r>
          </a:p>
          <a:p>
            <a:pPr marL="171450" indent="-171450">
              <a:buFont typeface="Arial" pitchFamily="34" charset="0"/>
              <a:buChar char="•"/>
            </a:pPr>
            <a:r>
              <a:rPr lang="en-NZ" dirty="0"/>
              <a:t>The REST API for the Blob service exposes two resources: </a:t>
            </a:r>
          </a:p>
          <a:p>
            <a:pPr marL="384431" lvl="1" indent="-171450">
              <a:buFont typeface="Arial" pitchFamily="34" charset="0"/>
              <a:buChar char="•"/>
            </a:pPr>
            <a:r>
              <a:rPr lang="en-NZ" dirty="0"/>
              <a:t>Containers </a:t>
            </a:r>
          </a:p>
          <a:p>
            <a:pPr marL="384431" lvl="1" indent="-171450">
              <a:buFont typeface="Arial" pitchFamily="34" charset="0"/>
              <a:buChar char="•"/>
            </a:pPr>
            <a:r>
              <a:rPr lang="en-NZ" dirty="0"/>
              <a:t>Blobs. </a:t>
            </a:r>
          </a:p>
          <a:p>
            <a:pPr marL="384431" lvl="1" indent="-171450">
              <a:buFont typeface="Arial" pitchFamily="34" charset="0"/>
              <a:buChar char="•"/>
            </a:pPr>
            <a:r>
              <a:rPr lang="en-NZ" dirty="0"/>
              <a:t>A container is a set of blobs; every blob must belong to a container. </a:t>
            </a:r>
          </a:p>
          <a:p>
            <a:pPr marL="171450" lvl="0" indent="-171450">
              <a:buFont typeface="Arial" pitchFamily="34" charset="0"/>
              <a:buChar char="•"/>
            </a:pPr>
            <a:r>
              <a:rPr lang="en-NZ" dirty="0"/>
              <a:t>The Blob service defines two types of blobs:</a:t>
            </a:r>
          </a:p>
          <a:p>
            <a:pPr marL="384431" lvl="1" indent="-171450">
              <a:buFont typeface="Arial" pitchFamily="34" charset="0"/>
              <a:buChar char="•"/>
            </a:pPr>
            <a:r>
              <a:rPr lang="en-NZ" dirty="0"/>
              <a:t>Block blobs, which are optimized for streaming. </a:t>
            </a:r>
          </a:p>
          <a:p>
            <a:pPr marL="384431" lvl="1" indent="-171450">
              <a:buFont typeface="Arial" pitchFamily="34" charset="0"/>
              <a:buChar char="•"/>
            </a:pPr>
            <a:r>
              <a:rPr lang="en-NZ" dirty="0"/>
              <a:t>Page blobs, which are optimized for random read/write operations and which provide the ability to write to a range of bytes in a blob. </a:t>
            </a:r>
          </a:p>
          <a:p>
            <a:pPr marL="171450" lvl="0" indent="-171450">
              <a:buFont typeface="Arial" pitchFamily="34" charset="0"/>
              <a:buChar char="•"/>
            </a:pPr>
            <a:endParaRPr lang="en-NZ" dirty="0"/>
          </a:p>
          <a:p>
            <a:pPr marL="171450" lvl="0" indent="-171450">
              <a:buFont typeface="Arial" pitchFamily="34" charset="0"/>
              <a:buChar char="•"/>
            </a:pPr>
            <a:r>
              <a:rPr lang="en-NZ" dirty="0"/>
              <a:t>Blobs can be read by calling the </a:t>
            </a:r>
            <a:r>
              <a:rPr lang="en-NZ" dirty="0">
                <a:hlinkClick r:id="rId3"/>
              </a:rPr>
              <a:t>Get Blob</a:t>
            </a:r>
            <a:r>
              <a:rPr lang="en-NZ" dirty="0"/>
              <a:t> operation. A client may read the entire blob, or an arbitrary range of bytes. </a:t>
            </a:r>
          </a:p>
          <a:p>
            <a:pPr marL="171450" lvl="0" indent="-171450">
              <a:buFont typeface="Arial" pitchFamily="34" charset="0"/>
              <a:buChar char="•"/>
            </a:pPr>
            <a:endParaRPr lang="en-NZ" dirty="0"/>
          </a:p>
          <a:p>
            <a:pPr marL="171450" lvl="0" indent="-171450">
              <a:buFont typeface="Arial" pitchFamily="34" charset="0"/>
              <a:buChar char="•"/>
            </a:pPr>
            <a:r>
              <a:rPr lang="en-NZ" dirty="0"/>
              <a:t>Block blobs less than or equal to 64 MB in size can be uploaded by calling the </a:t>
            </a:r>
            <a:r>
              <a:rPr lang="en-NZ" dirty="0">
                <a:hlinkClick r:id="rId4"/>
              </a:rPr>
              <a:t>Put Blob</a:t>
            </a:r>
            <a:r>
              <a:rPr lang="en-NZ" dirty="0"/>
              <a:t> operation. </a:t>
            </a:r>
          </a:p>
          <a:p>
            <a:pPr marL="171450" lvl="0" indent="-171450">
              <a:buFont typeface="Arial" pitchFamily="34" charset="0"/>
              <a:buChar char="•"/>
            </a:pPr>
            <a:r>
              <a:rPr lang="en-NZ" dirty="0"/>
              <a:t>Block blobs larger than 64 MB must be uploaded as a set of blocks, each of which must be less than or equal to 4 MB in size. </a:t>
            </a:r>
            <a:br>
              <a:rPr lang="en-NZ" dirty="0"/>
            </a:br>
            <a:endParaRPr lang="en-NZ" dirty="0"/>
          </a:p>
          <a:p>
            <a:pPr marL="171450" lvl="0" indent="-171450">
              <a:buFont typeface="Arial" pitchFamily="34" charset="0"/>
              <a:buChar char="•"/>
            </a:pPr>
            <a:r>
              <a:rPr lang="en-NZ" dirty="0"/>
              <a:t>Page blobs are created and initialized with a maximum size with a call to </a:t>
            </a:r>
            <a:r>
              <a:rPr lang="en-NZ" dirty="0">
                <a:hlinkClick r:id="rId4"/>
              </a:rPr>
              <a:t>Put Blob</a:t>
            </a:r>
            <a:r>
              <a:rPr lang="en-NZ" dirty="0"/>
              <a:t>. </a:t>
            </a:r>
          </a:p>
          <a:p>
            <a:pPr marL="171450" lvl="0" indent="-171450">
              <a:buFont typeface="Arial" pitchFamily="34" charset="0"/>
              <a:buChar char="•"/>
            </a:pPr>
            <a:r>
              <a:rPr lang="en-NZ" dirty="0"/>
              <a:t>To write content to a page blob, you call the </a:t>
            </a:r>
            <a:r>
              <a:rPr lang="en-NZ" dirty="0">
                <a:hlinkClick r:id="rId5"/>
              </a:rPr>
              <a:t>Put Page</a:t>
            </a:r>
            <a:r>
              <a:rPr lang="en-NZ" dirty="0"/>
              <a:t> operation. The maximum size currently supported for a page blob is 1 TB.</a:t>
            </a:r>
          </a:p>
          <a:p>
            <a:endParaRPr lang="en-US" b="1" dirty="0"/>
          </a:p>
          <a:p>
            <a:r>
              <a:rPr lang="en-US" b="1" dirty="0"/>
              <a:t>Notes</a:t>
            </a:r>
          </a:p>
          <a:p>
            <a:r>
              <a:rPr lang="en-US" dirty="0"/>
              <a:t>http://msdn.microsoft.com/en-us/library/dd573356.aspx</a:t>
            </a:r>
          </a:p>
          <a:p>
            <a:r>
              <a:rPr lang="en-NZ" dirty="0"/>
              <a:t>Using the REST API for the Blob service, developers can create a hierarchical namespace similar to a file system. Blob names may encode a hierarchy by using a configurable path separator. For example, the blob names </a:t>
            </a:r>
            <a:r>
              <a:rPr lang="en-NZ" i="1" dirty="0"/>
              <a:t>MyGroup/MyBlob1</a:t>
            </a:r>
            <a:r>
              <a:rPr lang="en-NZ" dirty="0"/>
              <a:t> and </a:t>
            </a:r>
            <a:r>
              <a:rPr lang="en-NZ" i="1" dirty="0"/>
              <a:t>MyGroup/MyBlob2</a:t>
            </a:r>
            <a:r>
              <a:rPr lang="en-NZ" dirty="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a:t>MyGroup/</a:t>
            </a:r>
            <a:r>
              <a:rPr lang="en-NZ" dirty="0"/>
              <a:t>.</a:t>
            </a:r>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5725708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that</a:t>
            </a:r>
            <a:r>
              <a:rPr lang="en-US" baseline="0" dirty="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The key to understanding SQL Database</a:t>
            </a:r>
            <a:r>
              <a:rPr lang="en-US" baseline="0" dirty="0">
                <a:effectLst/>
                <a:latin typeface="Segoe UI" panose="020B0502040204020203" pitchFamily="34" charset="0"/>
              </a:rPr>
              <a:t> is understanding while SQL Database is SQL Server, we do not interact with them in the same physical manner.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In an on-premises</a:t>
            </a:r>
            <a:r>
              <a:rPr lang="en-US" baseline="0" dirty="0">
                <a:effectLst/>
                <a:latin typeface="Segoe UI" panose="020B0502040204020203" pitchFamily="34" charset="0"/>
              </a:rPr>
              <a:t> environment, we typically have physical access to the actual </a:t>
            </a:r>
            <a:r>
              <a:rPr lang="en-US" dirty="0">
                <a:effectLst/>
                <a:latin typeface="Segoe UI" panose="020B0502040204020203" pitchFamily="34" charset="0"/>
              </a:rPr>
              <a:t>SQL Server </a:t>
            </a:r>
            <a:r>
              <a:rPr lang="en-US" dirty="0" err="1">
                <a:effectLst/>
                <a:latin typeface="Segoe UI" panose="020B0502040204020203" pitchFamily="34" charset="0"/>
              </a:rPr>
              <a:t>server</a:t>
            </a:r>
            <a:r>
              <a:rPr lang="en-US" dirty="0">
                <a:effectLst/>
                <a:latin typeface="Segoe UI" panose="020B0502040204020203" pitchFamily="34" charset="0"/>
              </a:rPr>
              <a:t>.</a:t>
            </a:r>
            <a:endParaRPr lang="en-US" dirty="0">
              <a:effectLst/>
            </a:endParaRPr>
          </a:p>
          <a:p>
            <a:pPr rtl="0"/>
            <a:r>
              <a:rPr lang="en-US" dirty="0">
                <a:effectLst/>
                <a:latin typeface="Segoe UI" panose="020B0502040204020203" pitchFamily="34" charset="0"/>
              </a:rPr>
              <a:t>In</a:t>
            </a:r>
            <a:r>
              <a:rPr lang="en-US" baseline="0" dirty="0">
                <a:effectLst/>
                <a:latin typeface="Segoe UI" panose="020B0502040204020203" pitchFamily="34" charset="0"/>
              </a:rPr>
              <a:t> Microsoft Azure, we do not have physical access to the actual server.</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It is</a:t>
            </a:r>
            <a:r>
              <a:rPr lang="en-US" baseline="0" dirty="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82</a:t>
            </a:fld>
            <a:endParaRPr lang="en-US" dirty="0"/>
          </a:p>
        </p:txBody>
      </p:sp>
    </p:spTree>
    <p:extLst>
      <p:ext uri="{BB962C8B-B14F-4D97-AF65-F5344CB8AC3E}">
        <p14:creationId xmlns:p14="http://schemas.microsoft.com/office/powerpoint/2010/main" val="19185995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83</a:t>
            </a:fld>
            <a:endParaRPr lang="en-US" dirty="0"/>
          </a:p>
        </p:txBody>
      </p:sp>
    </p:spTree>
    <p:extLst>
      <p:ext uri="{BB962C8B-B14F-4D97-AF65-F5344CB8AC3E}">
        <p14:creationId xmlns:p14="http://schemas.microsoft.com/office/powerpoint/2010/main" val="21309487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84</a:t>
            </a:fld>
            <a:endParaRPr lang="en-US" dirty="0"/>
          </a:p>
        </p:txBody>
      </p:sp>
    </p:spTree>
    <p:extLst>
      <p:ext uri="{BB962C8B-B14F-4D97-AF65-F5344CB8AC3E}">
        <p14:creationId xmlns:p14="http://schemas.microsoft.com/office/powerpoint/2010/main" val="27725113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Client</a:t>
            </a:r>
            <a:r>
              <a:rPr lang="en-US" baseline="0" dirty="0"/>
              <a:t> - </a:t>
            </a:r>
            <a:r>
              <a:rPr lang="en-US" dirty="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85</a:t>
            </a:fld>
            <a:endParaRPr lang="en-US" dirty="0"/>
          </a:p>
        </p:txBody>
      </p:sp>
    </p:spTree>
    <p:extLst>
      <p:ext uri="{BB962C8B-B14F-4D97-AF65-F5344CB8AC3E}">
        <p14:creationId xmlns:p14="http://schemas.microsoft.com/office/powerpoint/2010/main" val="11211225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Services</a:t>
            </a:r>
            <a:r>
              <a:rPr lang="en-US" dirty="0"/>
              <a:t> - The services layer functions as a gateway between the client layer and the platform layer, where the data resides. The services layer provides three functions: provisioning, billing and metering, and connection routing. </a:t>
            </a:r>
          </a:p>
          <a:p>
            <a:r>
              <a:rPr lang="en-US" dirty="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86</a:t>
            </a:fld>
            <a:endParaRPr lang="en-US" dirty="0"/>
          </a:p>
        </p:txBody>
      </p:sp>
    </p:spTree>
    <p:extLst>
      <p:ext uri="{BB962C8B-B14F-4D97-AF65-F5344CB8AC3E}">
        <p14:creationId xmlns:p14="http://schemas.microsoft.com/office/powerpoint/2010/main" val="19054919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Platform</a:t>
            </a:r>
            <a:r>
              <a:rPr lang="en-US" dirty="0"/>
              <a:t> - The platform layer includes the physical servers and services that support the services layer. The platform layer consists of many instances of SQL Server, each of which is managed by the SQL Database fabric. </a:t>
            </a:r>
          </a:p>
          <a:p>
            <a:r>
              <a:rPr lang="en-US" dirty="0"/>
              <a:t>The SQL Database fabric is a distributed computing system composed of tightly integrated networks, servers, and storage. It enables automatic failover, load balancing, and automatic replication between physical servers. </a:t>
            </a:r>
          </a:p>
          <a:p>
            <a:r>
              <a:rPr lang="en-US" dirty="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87</a:t>
            </a:fld>
            <a:endParaRPr lang="en-US" dirty="0"/>
          </a:p>
        </p:txBody>
      </p:sp>
    </p:spTree>
    <p:extLst>
      <p:ext uri="{BB962C8B-B14F-4D97-AF65-F5344CB8AC3E}">
        <p14:creationId xmlns:p14="http://schemas.microsoft.com/office/powerpoint/2010/main" val="11384674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Infrastructure</a:t>
            </a:r>
            <a:r>
              <a:rPr lang="en-US" baseline="0" dirty="0"/>
              <a:t> - </a:t>
            </a:r>
            <a:r>
              <a:rPr lang="en-US" dirty="0"/>
              <a:t>The infrastructure layer represents the IT administration of the physical hardware and operating systems that support the services layer.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88</a:t>
            </a:fld>
            <a:endParaRPr lang="en-US" dirty="0"/>
          </a:p>
        </p:txBody>
      </p:sp>
    </p:spTree>
    <p:extLst>
      <p:ext uri="{BB962C8B-B14F-4D97-AF65-F5344CB8AC3E}">
        <p14:creationId xmlns:p14="http://schemas.microsoft.com/office/powerpoint/2010/main" val="3410525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To understand the actual architecture</a:t>
            </a:r>
            <a:r>
              <a:rPr lang="en-US" baseline="0" dirty="0">
                <a:effectLst/>
                <a:latin typeface="Segoe UI" panose="020B0502040204020203" pitchFamily="34" charset="0"/>
              </a:rPr>
              <a:t> that provides the enterprise-ready SQL Database service.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Developers have spent years working</a:t>
            </a:r>
            <a:r>
              <a:rPr lang="en-US" baseline="0" dirty="0">
                <a:effectLst/>
              </a:rPr>
              <a:t> with their technology of choice, and Microsoft wanted to ensure that the technologies and tools you use today will continue to work with SQL Database without learning a whole new set of technologies.</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Familiar technology</a:t>
            </a:r>
            <a:r>
              <a:rPr lang="en-US" baseline="0" dirty="0">
                <a:effectLst/>
                <a:latin typeface="Segoe UI" panose="020B0502040204020203" pitchFamily="34" charset="0"/>
              </a:rPr>
              <a:t> and tools</a:t>
            </a:r>
          </a:p>
          <a:p>
            <a:pPr rtl="0"/>
            <a:r>
              <a:rPr lang="en-US" baseline="0" dirty="0">
                <a:effectLst/>
                <a:latin typeface="Segoe UI" panose="020B0502040204020203" pitchFamily="34" charset="0"/>
              </a:rPr>
              <a:t>Similar architecture as that of on-premises</a:t>
            </a:r>
            <a:endParaRPr lang="en-US" dirty="0">
              <a:effectLst/>
            </a:endParaRPr>
          </a:p>
          <a:p>
            <a:pPr rtl="0"/>
            <a:r>
              <a:rPr lang="en-US" dirty="0">
                <a:effectLst/>
                <a:latin typeface="Segoe UI" panose="020B0502040204020203" pitchFamily="34" charset="0"/>
              </a:rPr>
              <a:t>Additional layer providing</a:t>
            </a:r>
            <a:r>
              <a:rPr lang="en-US" baseline="0" dirty="0">
                <a:effectLst/>
                <a:latin typeface="Segoe UI" panose="020B0502040204020203" pitchFamily="34" charset="0"/>
              </a:rPr>
              <a:t> server and database partitioning, client connection routing, and billing. </a:t>
            </a:r>
          </a:p>
          <a:p>
            <a:pPr rtl="0"/>
            <a:r>
              <a:rPr lang="en-US" baseline="0" dirty="0">
                <a:effectLst/>
                <a:latin typeface="Segoe UI" panose="020B0502040204020203" pitchFamily="34" charset="0"/>
              </a:rPr>
              <a:t>Same great SQL Server technology on the backend.</a:t>
            </a:r>
          </a:p>
          <a:p>
            <a:pPr rtl="0"/>
            <a:r>
              <a:rPr lang="en-US" baseline="0" dirty="0">
                <a:effectLst/>
                <a:latin typeface="Segoe UI" panose="020B0502040204020203" pitchFamily="34" charset="0"/>
              </a:rPr>
              <a:t>Additional services (SQL Database Fabric) to ensure SLAs are met and to ensure optimum performance.</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89</a:t>
            </a:fld>
            <a:endParaRPr lang="en-US" dirty="0"/>
          </a:p>
        </p:txBody>
      </p:sp>
    </p:spTree>
    <p:extLst>
      <p:ext uri="{BB962C8B-B14F-4D97-AF65-F5344CB8AC3E}">
        <p14:creationId xmlns:p14="http://schemas.microsoft.com/office/powerpoint/2010/main" val="25421474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Provision servers interactively using the Management Portal</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While</a:t>
            </a:r>
            <a:r>
              <a:rPr lang="en-US" baseline="0" dirty="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90</a:t>
            </a:fld>
            <a:endParaRPr lang="en-US" dirty="0"/>
          </a:p>
        </p:txBody>
      </p:sp>
    </p:spTree>
    <p:extLst>
      <p:ext uri="{BB962C8B-B14F-4D97-AF65-F5344CB8AC3E}">
        <p14:creationId xmlns:p14="http://schemas.microsoft.com/office/powerpoint/2010/main" val="25578418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Segoe UI" panose="020B0502040204020203" pitchFamily="34" charset="0"/>
              </a:rPr>
              <a:t>Slide Objectives:</a:t>
            </a:r>
            <a:endParaRPr lang="en-US" dirty="0">
              <a:effectLst/>
            </a:endParaRPr>
          </a:p>
          <a:p>
            <a:r>
              <a:rPr lang="en-US" dirty="0"/>
              <a:t>Explain SQL Server Database Connectivity.</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Segoe UI" panose="020B0502040204020203" pitchFamily="34" charset="0"/>
              </a:rPr>
              <a:t>Speaking Points:</a:t>
            </a:r>
            <a:endParaRPr lang="en-US" dirty="0">
              <a:effectLst/>
            </a:endParaRPr>
          </a:p>
          <a:p>
            <a:r>
              <a:rPr lang="en-US" b="0" dirty="0"/>
              <a:t>Explain</a:t>
            </a:r>
            <a:r>
              <a:rPr lang="en-US" b="0" baseline="0" dirty="0"/>
              <a:t> how data is protected using </a:t>
            </a:r>
            <a:r>
              <a:rPr lang="en-US" sz="1200" b="0" i="0" kern="1200" baseline="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erver-level firewall and database-level firewall rules. </a:t>
            </a:r>
          </a:p>
          <a:p>
            <a:r>
              <a:rPr lang="en-US" sz="1200" b="0" i="0" kern="1200" baseline="0" dirty="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91</a:t>
            </a:fld>
            <a:endParaRPr lang="en-US"/>
          </a:p>
        </p:txBody>
      </p:sp>
    </p:spTree>
    <p:extLst>
      <p:ext uri="{BB962C8B-B14F-4D97-AF65-F5344CB8AC3E}">
        <p14:creationId xmlns:p14="http://schemas.microsoft.com/office/powerpoint/2010/main" val="1906273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a:t>
            </a:r>
          </a:p>
          <a:p>
            <a:r>
              <a:rPr lang="en-US" b="0" dirty="0"/>
              <a:t>Understand containers</a:t>
            </a:r>
          </a:p>
          <a:p>
            <a:br>
              <a:rPr lang="en-US" b="0" dirty="0">
                <a:latin typeface="Calibri"/>
              </a:rPr>
            </a:br>
            <a:endParaRPr lang="en-US" b="0" dirty="0">
              <a:latin typeface="Calibri"/>
            </a:endParaRPr>
          </a:p>
          <a:p>
            <a:r>
              <a:rPr lang="en-US" b="1" dirty="0"/>
              <a:t>Speaker Notes</a:t>
            </a:r>
          </a:p>
          <a:p>
            <a:br>
              <a:rPr lang="en-US" dirty="0">
                <a:latin typeface="Calibri"/>
              </a:rPr>
            </a:br>
            <a:endParaRPr lang="en-US" dirty="0">
              <a:latin typeface="Calibri"/>
            </a:endParaRPr>
          </a:p>
          <a:p>
            <a:pPr marL="171450" indent="-171450">
              <a:buFont typeface="Arial" pitchFamily="34" charset="0"/>
              <a:buChar char="•"/>
            </a:pPr>
            <a:r>
              <a:rPr lang="en-US" baseline="0" dirty="0"/>
              <a:t>Metadata is up to 8KB of name value pairs per container</a:t>
            </a:r>
          </a:p>
          <a:p>
            <a:br>
              <a:rPr lang="en-US" baseline="0" dirty="0">
                <a:latin typeface="Calibri"/>
              </a:rPr>
            </a:br>
            <a:endParaRPr lang="en-US" baseline="0" dirty="0">
              <a:latin typeface="Calibri"/>
            </a:endParaRPr>
          </a:p>
          <a:p>
            <a:r>
              <a:rPr lang="en-US" b="1" baseline="0" dirty="0"/>
              <a:t>Notes</a:t>
            </a:r>
          </a:p>
          <a:p>
            <a:r>
              <a:rPr lang="en-US" dirty="0"/>
              <a:t>http://msdn.microsoft.com/en-us/library/dd179361.aspx</a:t>
            </a:r>
          </a:p>
          <a:p>
            <a:r>
              <a:rPr lang="en-US" dirty="0"/>
              <a:t>http://msdn.microsoft.com/en-us/library/ee395424.aspx</a:t>
            </a:r>
          </a:p>
        </p:txBody>
      </p:sp>
      <p:sp>
        <p:nvSpPr>
          <p:cNvPr id="4" name="Slide Number Placeholder 3"/>
          <p:cNvSpPr>
            <a:spLocks noGrp="1"/>
          </p:cNvSpPr>
          <p:nvPr>
            <p:ph type="sldNum" sz="quarter" idx="10"/>
          </p:nvPr>
        </p:nvSpPr>
        <p:spPr/>
        <p:txBody>
          <a:bodyPr/>
          <a:lstStyle/>
          <a:p>
            <a:fld id="{97F3309C-40B0-400F-9DDF-37D5F192F07E}" type="slidenum">
              <a:rPr lang="en-US" smtClean="0"/>
              <a:pPr/>
              <a:t>9</a:t>
            </a:fld>
            <a:endParaRPr lang="en-US" dirty="0"/>
          </a:p>
        </p:txBody>
      </p:sp>
    </p:spTree>
    <p:extLst>
      <p:ext uri="{BB962C8B-B14F-4D97-AF65-F5344CB8AC3E}">
        <p14:creationId xmlns:p14="http://schemas.microsoft.com/office/powerpoint/2010/main" val="32678982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Speaker notes:</a:t>
            </a:r>
            <a:br>
              <a:rPr lang="en-US" sz="1200" kern="1200" dirty="0">
                <a:solidFill>
                  <a:schemeClr val="tx1"/>
                </a:solidFill>
                <a:effectLst/>
                <a:latin typeface="Segoe UI Light" pitchFamily="34" charset="0"/>
                <a:ea typeface="+mn-ea"/>
                <a:cs typeface="+mn-cs"/>
              </a:rPr>
            </a:br>
            <a:endParaRPr lang="en-US" sz="12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Limit sensitive data(e.g. customer</a:t>
            </a:r>
            <a:r>
              <a:rPr lang="en-US" sz="1200" b="0" i="0" kern="1200" baseline="0" dirty="0">
                <a:solidFill>
                  <a:schemeClr val="tx1"/>
                </a:solidFill>
                <a:effectLst/>
                <a:latin typeface="+mn-lt"/>
                <a:ea typeface="+mn-ea"/>
                <a:cs typeface="+mn-cs"/>
              </a:rPr>
              <a:t> or PII)</a:t>
            </a:r>
            <a:r>
              <a:rPr lang="en-US" sz="1200" b="0" i="0" kern="1200" dirty="0">
                <a:solidFill>
                  <a:schemeClr val="tx1"/>
                </a:solidFill>
                <a:effectLst/>
                <a:latin typeface="+mn-lt"/>
                <a:ea typeface="+mn-ea"/>
                <a:cs typeface="+mn-cs"/>
              </a:rPr>
              <a:t> exposure by masking data</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non-privileged users in real time</a:t>
            </a:r>
            <a:endParaRPr lang="en-US" sz="12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a:solidFill>
                  <a:schemeClr val="tx1"/>
                </a:solidFill>
                <a:effectLst/>
                <a:latin typeface="Segoe UI Light" pitchFamily="34" charset="0"/>
                <a:ea typeface="+mn-ea"/>
                <a:cs typeface="+mn-cs"/>
              </a:rPr>
              <a:t>Limit the exposure of sensitive data to meet industry compliance policies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Policy-based security feature hides the sensitive data in the result set of a query over designated database fields, while the data in the database is not changed</a:t>
            </a:r>
            <a:r>
              <a:rPr lang="en-US" sz="1200" b="0" i="0" kern="1200" baseline="0" dirty="0">
                <a:solidFill>
                  <a:schemeClr val="tx1"/>
                </a:solidFill>
                <a:effectLst/>
                <a:latin typeface="+mn-lt"/>
                <a:ea typeface="+mn-ea"/>
                <a:cs typeface="+mn-cs"/>
              </a:rPr>
              <a:t> and as a result require no changes to the Application layer.</a:t>
            </a:r>
            <a:endParaRPr lang="en-US" sz="1200" kern="1200" dirty="0">
              <a:solidFill>
                <a:schemeClr val="tx1"/>
              </a:solidFill>
              <a:effectLst/>
              <a:latin typeface="Segoe UI Light" pitchFamily="34" charset="0"/>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developer can query production environments for troubleshooting purposes without violating compliance regulations</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7657838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Speaker</a:t>
            </a:r>
            <a:r>
              <a:rPr lang="en-US" sz="1200" kern="1200" baseline="0" dirty="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Protect your data by encrypting your database, associated backups, and transaction log files at rest in real-time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without requiring changes to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Help you meet regulatory</a:t>
            </a:r>
            <a:r>
              <a:rPr lang="en-US" sz="1200" kern="1200" baseline="0" dirty="0">
                <a:solidFill>
                  <a:schemeClr val="tx1"/>
                </a:solidFill>
                <a:effectLst/>
                <a:latin typeface="+mn-lt"/>
                <a:ea typeface="+mn-ea"/>
                <a:cs typeface="+mn-cs"/>
              </a:rPr>
              <a:t> compliance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entire database is encrypted by using an industry standard AES-256 symmetric key</a:t>
            </a:r>
            <a:r>
              <a:rPr lang="en-US" sz="1200" kern="1200" baseline="0" dirty="0">
                <a:solidFill>
                  <a:schemeClr val="tx1"/>
                </a:solidFill>
                <a:effectLst/>
                <a:latin typeface="+mn-lt"/>
                <a:ea typeface="+mn-ea"/>
                <a:cs typeface="+mn-cs"/>
              </a:rPr>
              <a:t>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Easy</a:t>
            </a:r>
            <a:r>
              <a:rPr lang="en-US" sz="1200" kern="1200" baseline="0" dirty="0">
                <a:solidFill>
                  <a:schemeClr val="tx1"/>
                </a:solidFill>
                <a:effectLst/>
                <a:latin typeface="+mn-lt"/>
                <a:ea typeface="+mn-ea"/>
                <a:cs typeface="+mn-cs"/>
              </a:rPr>
              <a:t> as a 2 clicks to provision the service and a</a:t>
            </a:r>
            <a:r>
              <a:rPr lang="en-US" sz="1200" kern="1200" dirty="0">
                <a:solidFill>
                  <a:schemeClr val="tx1"/>
                </a:solidFill>
                <a:effectLst/>
                <a:latin typeface="+mn-lt"/>
                <a:ea typeface="+mn-ea"/>
                <a:cs typeface="+mn-cs"/>
              </a:rPr>
              <a:t>ll key management for database copying, Geo-Replication, and database restores anywhere in SQL Database is handled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Support for Intel AES-NI hardware acceleration of encryption. This will reduce the CPU/DTU overhead of turning on Transparent Data Encryption</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18944352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Speaker</a:t>
            </a:r>
            <a:r>
              <a:rPr lang="en-US" sz="1200" b="1" kern="1200" baseline="0" dirty="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Allow</a:t>
            </a:r>
            <a:r>
              <a:rPr lang="en-US" sz="1200" kern="1200" baseline="0" dirty="0">
                <a:solidFill>
                  <a:schemeClr val="tx1"/>
                </a:solidFill>
                <a:effectLst/>
                <a:latin typeface="+mn-lt"/>
                <a:ea typeface="+mn-ea"/>
                <a:cs typeface="+mn-cs"/>
              </a:rPr>
              <a:t> for </a:t>
            </a:r>
            <a:r>
              <a:rPr lang="en-US" sz="1200" kern="1200" dirty="0">
                <a:solidFill>
                  <a:schemeClr val="tx1"/>
                </a:solidFill>
                <a:effectLst/>
                <a:latin typeface="+mn-lt"/>
                <a:ea typeface="+mn-ea"/>
                <a:cs typeface="+mn-cs"/>
              </a:rPr>
              <a:t>data protection when multiple users or applications need to access different records in the same database tables.</a:t>
            </a:r>
            <a:r>
              <a:rPr lang="en-US" sz="1200" kern="1200" baseline="0" dirty="0">
                <a:solidFill>
                  <a:schemeClr val="tx1"/>
                </a:solidFill>
                <a:effectLst/>
                <a:latin typeface="+mn-lt"/>
                <a:ea typeface="+mn-ea"/>
                <a:cs typeface="+mn-cs"/>
              </a:rPr>
              <a:t> For example, i</a:t>
            </a:r>
            <a:r>
              <a:rPr lang="en-US" sz="1200" kern="1200" dirty="0">
                <a:solidFill>
                  <a:schemeClr val="tx1"/>
                </a:solidFill>
                <a:effectLst/>
                <a:latin typeface="+mn-lt"/>
                <a:ea typeface="+mn-ea"/>
                <a:cs typeface="+mn-cs"/>
              </a:rPr>
              <a:t>mplement restrictions on data rows</a:t>
            </a:r>
            <a:r>
              <a:rPr lang="en-US" sz="1200" kern="1200" baseline="0" dirty="0">
                <a:solidFill>
                  <a:schemeClr val="tx1"/>
                </a:solidFill>
                <a:effectLst/>
                <a:latin typeface="+mn-lt"/>
                <a:ea typeface="+mn-ea"/>
                <a:cs typeface="+mn-cs"/>
              </a:rPr>
              <a:t> to users </a:t>
            </a:r>
            <a:r>
              <a:rPr lang="en-US" sz="1200" kern="1200" dirty="0">
                <a:solidFill>
                  <a:schemeClr val="tx1"/>
                </a:solidFill>
                <a:effectLst/>
                <a:latin typeface="+mn-lt"/>
                <a:ea typeface="+mn-ea"/>
                <a:cs typeface="+mn-cs"/>
              </a:rPr>
              <a:t>pertinent to their department or restricting a customer's data access to only the data relevant to their company.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access restriction logic is located in the database tier rather than away from the data in another application tier. Simplifies the design and coding of security in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Makes your security system more reliable and robust by reducing the surface area of your security system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94</a:t>
            </a:fld>
            <a:endParaRPr lang="en-US">
              <a:solidFill>
                <a:prstClr val="black"/>
              </a:solidFill>
            </a:endParaRPr>
          </a:p>
        </p:txBody>
      </p:sp>
    </p:spTree>
    <p:extLst>
      <p:ext uri="{BB962C8B-B14F-4D97-AF65-F5344CB8AC3E}">
        <p14:creationId xmlns:p14="http://schemas.microsoft.com/office/powerpoint/2010/main" val="17856985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Speaker</a:t>
            </a:r>
            <a:r>
              <a:rPr lang="en-US" sz="1200" kern="1200" baseline="0" dirty="0">
                <a:solidFill>
                  <a:schemeClr val="tx1"/>
                </a:solidFill>
                <a:effectLst/>
                <a:latin typeface="+mn-lt"/>
                <a:ea typeface="+mn-ea"/>
                <a:cs typeface="+mn-cs"/>
              </a:rPr>
              <a:t> Notes:</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SQL Database authenticate at the database level by using contained database users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making databases more portable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Parallel Queries</a:t>
            </a:r>
            <a:r>
              <a:rPr lang="en-US" sz="1200" b="0" i="0" kern="1200" baseline="0" dirty="0">
                <a:solidFill>
                  <a:schemeClr val="tx1"/>
                </a:solidFill>
                <a:effectLst/>
                <a:latin typeface="+mn-lt"/>
                <a:ea typeface="+mn-ea"/>
                <a:cs typeface="+mn-cs"/>
              </a:rPr>
              <a:t> s</a:t>
            </a:r>
            <a:r>
              <a:rPr lang="en-US" sz="1200" b="0" i="0" kern="1200" dirty="0">
                <a:solidFill>
                  <a:schemeClr val="tx1"/>
                </a:solidFill>
                <a:effectLst/>
                <a:latin typeface="+mn-lt"/>
                <a:ea typeface="+mn-ea"/>
                <a:cs typeface="+mn-cs"/>
              </a:rPr>
              <a:t>upport heavier workloads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Author stored procedures, triggers, user-defined functions, user-defined types, and user-defined aggregates in managed code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95</a:t>
            </a:fld>
            <a:endParaRPr lang="en-US">
              <a:solidFill>
                <a:prstClr val="black"/>
              </a:solidFill>
            </a:endParaRPr>
          </a:p>
        </p:txBody>
      </p:sp>
    </p:spTree>
    <p:extLst>
      <p:ext uri="{BB962C8B-B14F-4D97-AF65-F5344CB8AC3E}">
        <p14:creationId xmlns:p14="http://schemas.microsoft.com/office/powerpoint/2010/main" val="21038899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a:effectLst/>
                <a:latin typeface="Segoe UI" panose="020B0502040204020203" pitchFamily="34" charset="0"/>
              </a:rPr>
              <a:t>Important</a:t>
            </a:r>
            <a:r>
              <a:rPr lang="sv-SE" b="1" dirty="0">
                <a:effectLst/>
                <a:latin typeface="Segoe UI" panose="020B0502040204020203" pitchFamily="34" charset="0"/>
              </a:rPr>
              <a:t>:</a:t>
            </a:r>
            <a:r>
              <a:rPr lang="sv-SE" b="0" dirty="0">
                <a:effectLst/>
                <a:latin typeface="Segoe UI" panose="020B0502040204020203" pitchFamily="34" charset="0"/>
              </a:rPr>
              <a:t> In the Preview Management Portal </a:t>
            </a:r>
            <a:r>
              <a:rPr lang="sv-SE" b="0" dirty="0" err="1">
                <a:effectLst/>
                <a:latin typeface="Segoe UI" panose="020B0502040204020203" pitchFamily="34" charset="0"/>
              </a:rPr>
              <a:t>you</a:t>
            </a:r>
            <a:r>
              <a:rPr lang="sv-SE" b="0" dirty="0">
                <a:effectLst/>
                <a:latin typeface="Segoe UI" panose="020B0502040204020203" pitchFamily="34" charset="0"/>
              </a:rPr>
              <a:t> </a:t>
            </a:r>
            <a:r>
              <a:rPr lang="sv-SE" b="0" dirty="0" err="1">
                <a:effectLst/>
                <a:latin typeface="Segoe UI" panose="020B0502040204020203" pitchFamily="34" charset="0"/>
              </a:rPr>
              <a:t>are</a:t>
            </a:r>
            <a:r>
              <a:rPr lang="sv-SE" b="0" dirty="0">
                <a:effectLst/>
                <a:latin typeface="Segoe UI" panose="020B0502040204020203" pitchFamily="34" charset="0"/>
              </a:rPr>
              <a:t> </a:t>
            </a:r>
            <a:r>
              <a:rPr lang="sv-SE" b="0" dirty="0" err="1">
                <a:effectLst/>
                <a:latin typeface="Segoe UI" panose="020B0502040204020203" pitchFamily="34" charset="0"/>
              </a:rPr>
              <a:t>able</a:t>
            </a:r>
            <a:r>
              <a:rPr lang="sv-SE" b="0" dirty="0">
                <a:effectLst/>
                <a:latin typeface="Segoe UI" panose="020B0502040204020203" pitchFamily="34" charset="0"/>
              </a:rPr>
              <a:t> to </a:t>
            </a:r>
            <a:r>
              <a:rPr lang="sv-SE" b="0" dirty="0" err="1">
                <a:effectLst/>
                <a:latin typeface="Segoe UI" panose="020B0502040204020203" pitchFamily="34" charset="0"/>
              </a:rPr>
              <a:t>create</a:t>
            </a:r>
            <a:r>
              <a:rPr lang="sv-SE" b="0" dirty="0">
                <a:effectLst/>
                <a:latin typeface="Segoe UI" panose="020B0502040204020203" pitchFamily="34" charset="0"/>
              </a:rPr>
              <a:t> a </a:t>
            </a:r>
            <a:r>
              <a:rPr lang="sv-SE" b="0" dirty="0" err="1">
                <a:effectLst/>
                <a:latin typeface="Segoe UI" panose="020B0502040204020203" pitchFamily="34" charset="0"/>
              </a:rPr>
              <a:t>custom</a:t>
            </a:r>
            <a:r>
              <a:rPr lang="sv-SE" b="0" dirty="0">
                <a:effectLst/>
                <a:latin typeface="Segoe UI" panose="020B0502040204020203" pitchFamily="34" charset="0"/>
              </a:rPr>
              <a:t> server FQDN! In the Management Portal </a:t>
            </a:r>
            <a:r>
              <a:rPr lang="sv-SE" b="0" dirty="0" err="1">
                <a:effectLst/>
                <a:latin typeface="Segoe UI" panose="020B0502040204020203" pitchFamily="34" charset="0"/>
              </a:rPr>
              <a:t>that</a:t>
            </a:r>
            <a:r>
              <a:rPr lang="sv-SE" b="0" dirty="0">
                <a:effectLst/>
                <a:latin typeface="Segoe UI" panose="020B0502040204020203" pitchFamily="34" charset="0"/>
              </a:rPr>
              <a:t> </a:t>
            </a:r>
            <a:r>
              <a:rPr lang="sv-SE" b="0" dirty="0" err="1">
                <a:effectLst/>
                <a:latin typeface="Segoe UI" panose="020B0502040204020203" pitchFamily="34" charset="0"/>
              </a:rPr>
              <a:t>name</a:t>
            </a:r>
            <a:r>
              <a:rPr lang="sv-SE" b="0" dirty="0">
                <a:effectLst/>
                <a:latin typeface="Segoe UI" panose="020B0502040204020203" pitchFamily="34" charset="0"/>
              </a:rPr>
              <a:t> is </a:t>
            </a:r>
            <a:r>
              <a:rPr lang="sv-SE" b="0" dirty="0" err="1">
                <a:effectLst/>
                <a:latin typeface="Segoe UI" panose="020B0502040204020203" pitchFamily="34" charset="0"/>
              </a:rPr>
              <a:t>randomized</a:t>
            </a:r>
            <a:r>
              <a:rPr lang="sv-SE" b="0" dirty="0">
                <a:effectLst/>
                <a:latin typeface="Segoe UI" panose="020B0502040204020203" pitchFamily="34" charset="0"/>
              </a:rPr>
              <a:t>.</a:t>
            </a:r>
            <a:endParaRPr lang="en-US" b="0" dirty="0">
              <a:effectLst/>
              <a:latin typeface="Segoe UI" panose="020B0502040204020203" pitchFamily="34" charset="0"/>
            </a:endParaRPr>
          </a:p>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baseline="0" noProof="0" dirty="0">
              <a:effectLst/>
              <a:latin typeface="Segoe UI" panose="020B0502040204020203" pitchFamily="34" charset="0"/>
            </a:endParaRPr>
          </a:p>
          <a:p>
            <a:pPr rtl="0"/>
            <a:r>
              <a:rPr lang="en-US" baseline="0" noProof="0" dirty="0">
                <a:effectLst/>
                <a:latin typeface="Segoe UI" panose="020B0502040204020203" pitchFamily="34" charset="0"/>
              </a:rPr>
              <a:t>In the Preview Portal you can select the name of the server you create!</a:t>
            </a:r>
            <a:endParaRPr lang="en-US" noProof="0"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Provision servers interactively using the Management Portal</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While</a:t>
            </a:r>
            <a:r>
              <a:rPr lang="en-US" baseline="0" dirty="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96</a:t>
            </a:fld>
            <a:endParaRPr lang="en-US" dirty="0"/>
          </a:p>
        </p:txBody>
      </p:sp>
    </p:spTree>
    <p:extLst>
      <p:ext uri="{BB962C8B-B14F-4D97-AF65-F5344CB8AC3E}">
        <p14:creationId xmlns:p14="http://schemas.microsoft.com/office/powerpoint/2010/main" val="39533602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a:t>
            </a:r>
            <a:r>
              <a:rPr lang="en-US" baseline="0" dirty="0">
                <a:effectLst/>
                <a:latin typeface="Segoe UI" panose="020B0502040204020203" pitchFamily="34" charset="0"/>
              </a:rPr>
              <a:t> how to configure IP-Filtering in the firewall for the SQL </a:t>
            </a:r>
            <a:r>
              <a:rPr lang="en-US" baseline="0">
                <a:effectLst/>
                <a:latin typeface="Segoe UI" panose="020B0502040204020203" pitchFamily="34" charset="0"/>
              </a:rPr>
              <a:t>Database Server.</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97</a:t>
            </a:fld>
            <a:endParaRPr lang="en-US" dirty="0"/>
          </a:p>
        </p:txBody>
      </p:sp>
    </p:spTree>
    <p:extLst>
      <p:ext uri="{BB962C8B-B14F-4D97-AF65-F5344CB8AC3E}">
        <p14:creationId xmlns:p14="http://schemas.microsoft.com/office/powerpoint/2010/main" val="24017705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Provision servers interactively using the Management Portal</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While</a:t>
            </a:r>
            <a:r>
              <a:rPr lang="en-US" baseline="0" dirty="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98</a:t>
            </a:fld>
            <a:endParaRPr lang="en-US" dirty="0"/>
          </a:p>
        </p:txBody>
      </p:sp>
    </p:spTree>
    <p:extLst>
      <p:ext uri="{BB962C8B-B14F-4D97-AF65-F5344CB8AC3E}">
        <p14:creationId xmlns:p14="http://schemas.microsoft.com/office/powerpoint/2010/main" val="29340416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the different methods of provisioning a SQL Database server</a:t>
            </a:r>
            <a:r>
              <a:rPr lang="en-US" baseline="0" dirty="0">
                <a:effectLst/>
                <a:latin typeface="Segoe UI" panose="020B0502040204020203" pitchFamily="34" charset="0"/>
              </a:rPr>
              <a:t> along with </a:t>
            </a:r>
            <a:r>
              <a:rPr lang="en-US" b="1" baseline="0" dirty="0">
                <a:effectLst/>
                <a:latin typeface="Segoe UI" panose="020B0502040204020203" pitchFamily="34" charset="0"/>
              </a:rPr>
              <a:t>how easy it is</a:t>
            </a:r>
            <a:r>
              <a:rPr lang="en-US" baseline="0" dirty="0">
                <a:effectLst/>
                <a:latin typeface="Segoe UI" panose="020B0502040204020203" pitchFamily="34" charset="0"/>
              </a:rPr>
              <a:t>. Plus, help the attendees understand what a SQL Database “server” really is.</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Provisioning an on-premises</a:t>
            </a:r>
            <a:r>
              <a:rPr lang="en-US" baseline="0" dirty="0">
                <a:effectLst/>
              </a:rPr>
              <a:t> SQL Server box can be time consuming, costly, and at times, a challenge. With SQL Database, provisioning a “server” is painless, quick, and provisioned in a matter of seconds.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Automate server provisioning using the Microsoft Azure Management</a:t>
            </a:r>
            <a:r>
              <a:rPr lang="en-US" baseline="0" dirty="0">
                <a:effectLst/>
                <a:latin typeface="Segoe UI" panose="020B0502040204020203" pitchFamily="34" charset="0"/>
              </a:rPr>
              <a:t> API or PowerShell or xplat-cli.</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99</a:t>
            </a:fld>
            <a:endParaRPr lang="en-US" dirty="0"/>
          </a:p>
        </p:txBody>
      </p:sp>
    </p:spTree>
    <p:extLst>
      <p:ext uri="{BB962C8B-B14F-4D97-AF65-F5344CB8AC3E}">
        <p14:creationId xmlns:p14="http://schemas.microsoft.com/office/powerpoint/2010/main" val="40261686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a:t>Demo 1)</a:t>
            </a:r>
            <a:endParaRPr lang="en-US" sz="700" baseline="0" dirty="0"/>
          </a:p>
        </p:txBody>
      </p:sp>
      <p:sp>
        <p:nvSpPr>
          <p:cNvPr id="4" name="Slide Number Placeholder 3"/>
          <p:cNvSpPr>
            <a:spLocks noGrp="1"/>
          </p:cNvSpPr>
          <p:nvPr>
            <p:ph type="sldNum" sz="quarter" idx="10"/>
          </p:nvPr>
        </p:nvSpPr>
        <p:spPr/>
        <p:txBody>
          <a:bodyPr/>
          <a:lstStyle/>
          <a:p>
            <a:fld id="{2C52CFDC-D2D5-4B9F-BA75-89F771E01AEB}" type="slidenum">
              <a:rPr lang="en-US" smtClean="0"/>
              <a:t>100</a:t>
            </a:fld>
            <a:endParaRPr lang="en-US"/>
          </a:p>
        </p:txBody>
      </p:sp>
    </p:spTree>
    <p:extLst>
      <p:ext uri="{BB962C8B-B14F-4D97-AF65-F5344CB8AC3E}">
        <p14:creationId xmlns:p14="http://schemas.microsoft.com/office/powerpoint/2010/main" val="19242559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baseline="0" dirty="0">
                <a:effectLst/>
                <a:latin typeface="Segoe UI" panose="020B0502040204020203" pitchFamily="34" charset="0"/>
              </a:rPr>
              <a:t>Highlight what’s new in the latest SQL Database service update.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rPr>
              <a:t>In late September</a:t>
            </a:r>
            <a:r>
              <a:rPr lang="en-US" baseline="0" dirty="0">
                <a:effectLst/>
              </a:rPr>
              <a:t> a service update was deployed to Microsoft Azure SQL Database that included new functionality.</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Linked Server – </a:t>
            </a:r>
            <a:r>
              <a:rPr lang="en-US" dirty="0"/>
              <a:t>This is a new component for database hybrid solutions spanning on-premises corporate networks and the Microsoft Azure cloud. </a:t>
            </a:r>
            <a:endParaRPr lang="en-US" dirty="0">
              <a:effectLst/>
              <a:latin typeface="Segoe UI" panose="020B0502040204020203" pitchFamily="34" charset="0"/>
            </a:endParaRPr>
          </a:p>
          <a:p>
            <a:pPr rtl="0"/>
            <a:r>
              <a:rPr lang="en-US" dirty="0">
                <a:effectLst/>
                <a:latin typeface="Segoe UI" panose="020B0502040204020203" pitchFamily="34" charset="0"/>
              </a:rPr>
              <a:t>Recursive Trigger – </a:t>
            </a:r>
            <a:r>
              <a:rPr lang="en-US" dirty="0"/>
              <a:t>Just like SQL Server 2012, the option can be configured via ALTER</a:t>
            </a:r>
            <a:r>
              <a:rPr lang="en-US" baseline="0" dirty="0"/>
              <a:t> DATABASE </a:t>
            </a:r>
            <a:r>
              <a:rPr lang="en-US" baseline="0" dirty="0" err="1"/>
              <a:t>dbname</a:t>
            </a:r>
            <a:r>
              <a:rPr lang="en-US" baseline="0" dirty="0"/>
              <a:t> SET RECURSIVE_TRIGGERS ON|OFF </a:t>
            </a:r>
            <a:endParaRPr lang="en-US" dirty="0">
              <a:effectLst/>
              <a:latin typeface="Segoe UI" panose="020B0502040204020203" pitchFamily="34" charset="0"/>
            </a:endParaRPr>
          </a:p>
          <a:p>
            <a:pPr rtl="0"/>
            <a:r>
              <a:rPr lang="en-US" dirty="0">
                <a:effectLst/>
                <a:latin typeface="Segoe UI" panose="020B0502040204020203" pitchFamily="34" charset="0"/>
              </a:rPr>
              <a:t>DBCC –</a:t>
            </a:r>
            <a:r>
              <a:rPr lang="en-US" baseline="0" dirty="0">
                <a:effectLst/>
                <a:latin typeface="Segoe UI" panose="020B0502040204020203" pitchFamily="34" charset="0"/>
              </a:rPr>
              <a:t> </a:t>
            </a:r>
            <a:r>
              <a:rPr lang="en-US" dirty="0"/>
              <a:t>The query optimizer uses statistics to estimate the cardinality or number of rows in the query result, which enables the query optimizer to create a high quality query plan.</a:t>
            </a:r>
            <a:endParaRPr lang="en-US" baseline="0" dirty="0">
              <a:effectLst/>
              <a:latin typeface="Segoe UI" panose="020B0502040204020203" pitchFamily="34" charset="0"/>
            </a:endParaRPr>
          </a:p>
          <a:p>
            <a:pPr rtl="0"/>
            <a:r>
              <a:rPr lang="en-US" baseline="0" dirty="0">
                <a:effectLst/>
                <a:latin typeface="Segoe UI" panose="020B0502040204020203" pitchFamily="34" charset="0"/>
              </a:rPr>
              <a:t>Firewall Rules – </a:t>
            </a:r>
            <a:r>
              <a:rPr lang="en-US" dirty="0"/>
              <a:t>different rules for different databases hosted on the same logical SQL Database server</a:t>
            </a:r>
            <a:endParaRPr lang="en-US" dirty="0">
              <a:effectLst/>
            </a:endParaRPr>
          </a:p>
          <a:p>
            <a:pPr rtl="0"/>
            <a:r>
              <a:rPr lang="en-US" b="1" dirty="0">
                <a:effectLst/>
                <a:latin typeface="Segoe UI" panose="020B0502040204020203" pitchFamily="34" charset="0"/>
              </a:rPr>
              <a:t>Notes:</a:t>
            </a:r>
            <a:endParaRPr lang="en-US" dirty="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101</a:t>
            </a:fld>
            <a:endParaRPr lang="en-US" dirty="0"/>
          </a:p>
        </p:txBody>
      </p:sp>
    </p:spTree>
    <p:extLst>
      <p:ext uri="{BB962C8B-B14F-4D97-AF65-F5344CB8AC3E}">
        <p14:creationId xmlns:p14="http://schemas.microsoft.com/office/powerpoint/2010/main" val="142535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10</a:t>
            </a:fld>
            <a:endParaRPr lang="en-US" dirty="0"/>
          </a:p>
        </p:txBody>
      </p:sp>
    </p:spTree>
    <p:extLst>
      <p:ext uri="{BB962C8B-B14F-4D97-AF65-F5344CB8AC3E}">
        <p14:creationId xmlns:p14="http://schemas.microsoft.com/office/powerpoint/2010/main" val="1772085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102</a:t>
            </a:fld>
            <a:endParaRPr lang="en-US" dirty="0"/>
          </a:p>
        </p:txBody>
      </p:sp>
    </p:spTree>
    <p:extLst>
      <p:ext uri="{BB962C8B-B14F-4D97-AF65-F5344CB8AC3E}">
        <p14:creationId xmlns:p14="http://schemas.microsoft.com/office/powerpoint/2010/main" val="22464465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103</a:t>
            </a:fld>
            <a:endParaRPr lang="en-US" dirty="0"/>
          </a:p>
        </p:txBody>
      </p:sp>
    </p:spTree>
    <p:extLst>
      <p:ext uri="{BB962C8B-B14F-4D97-AF65-F5344CB8AC3E}">
        <p14:creationId xmlns:p14="http://schemas.microsoft.com/office/powerpoint/2010/main" val="18528271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RTO </a:t>
            </a:r>
            <a:r>
              <a:rPr lang="sv-SE" dirty="0" err="1"/>
              <a:t>Recovery</a:t>
            </a:r>
            <a:r>
              <a:rPr lang="sv-SE" dirty="0"/>
              <a:t> </a:t>
            </a:r>
            <a:r>
              <a:rPr lang="sv-SE" dirty="0" err="1"/>
              <a:t>time</a:t>
            </a:r>
            <a:r>
              <a:rPr lang="sv-SE" dirty="0"/>
              <a:t> </a:t>
            </a:r>
            <a:r>
              <a:rPr lang="sv-SE" dirty="0" err="1"/>
              <a:t>objective</a:t>
            </a:r>
            <a:r>
              <a:rPr lang="sv-SE" dirty="0"/>
              <a:t> http://en.wikipedia.org/wiki/Recovery_time_objective</a:t>
            </a:r>
          </a:p>
          <a:p>
            <a:r>
              <a:rPr lang="sv-SE" dirty="0"/>
              <a:t>RPO</a:t>
            </a:r>
            <a:r>
              <a:rPr lang="sv-SE" baseline="0" dirty="0"/>
              <a:t> </a:t>
            </a:r>
            <a:r>
              <a:rPr lang="sv-SE" baseline="0" dirty="0" err="1"/>
              <a:t>Recovery</a:t>
            </a:r>
            <a:r>
              <a:rPr lang="sv-SE" baseline="0" dirty="0"/>
              <a:t> </a:t>
            </a:r>
            <a:r>
              <a:rPr lang="sv-SE" baseline="0" dirty="0" err="1"/>
              <a:t>point</a:t>
            </a:r>
            <a:r>
              <a:rPr lang="sv-SE" baseline="0" dirty="0"/>
              <a:t> </a:t>
            </a:r>
            <a:r>
              <a:rPr lang="sv-SE" baseline="0" dirty="0" err="1"/>
              <a:t>objective</a:t>
            </a:r>
            <a:r>
              <a:rPr lang="sv-SE" baseline="0" dirty="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104</a:t>
            </a:fld>
            <a:endParaRPr lang="en-US" dirty="0"/>
          </a:p>
        </p:txBody>
      </p:sp>
    </p:spTree>
    <p:extLst>
      <p:ext uri="{BB962C8B-B14F-4D97-AF65-F5344CB8AC3E}">
        <p14:creationId xmlns:p14="http://schemas.microsoft.com/office/powerpoint/2010/main" val="10794975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RTO </a:t>
            </a:r>
            <a:r>
              <a:rPr lang="sv-SE" dirty="0" err="1"/>
              <a:t>Recovery</a:t>
            </a:r>
            <a:r>
              <a:rPr lang="sv-SE" dirty="0"/>
              <a:t> </a:t>
            </a:r>
            <a:r>
              <a:rPr lang="sv-SE" dirty="0" err="1"/>
              <a:t>time</a:t>
            </a:r>
            <a:r>
              <a:rPr lang="sv-SE" dirty="0"/>
              <a:t> </a:t>
            </a:r>
            <a:r>
              <a:rPr lang="sv-SE" dirty="0" err="1"/>
              <a:t>objective</a:t>
            </a:r>
            <a:r>
              <a:rPr lang="sv-SE" dirty="0"/>
              <a:t> http://en.wikipedia.org/wiki/Recovery_time_objective</a:t>
            </a:r>
          </a:p>
          <a:p>
            <a:r>
              <a:rPr lang="sv-SE" dirty="0"/>
              <a:t>RPO</a:t>
            </a:r>
            <a:r>
              <a:rPr lang="sv-SE" baseline="0" dirty="0"/>
              <a:t> </a:t>
            </a:r>
            <a:r>
              <a:rPr lang="sv-SE" baseline="0" dirty="0" err="1"/>
              <a:t>Recovery</a:t>
            </a:r>
            <a:r>
              <a:rPr lang="sv-SE" baseline="0" dirty="0"/>
              <a:t> </a:t>
            </a:r>
            <a:r>
              <a:rPr lang="sv-SE" baseline="0" dirty="0" err="1"/>
              <a:t>point</a:t>
            </a:r>
            <a:r>
              <a:rPr lang="sv-SE" baseline="0" dirty="0"/>
              <a:t> </a:t>
            </a:r>
            <a:r>
              <a:rPr lang="sv-SE" baseline="0" dirty="0" err="1"/>
              <a:t>objective</a:t>
            </a:r>
            <a:r>
              <a:rPr lang="sv-SE" baseline="0" dirty="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105</a:t>
            </a:fld>
            <a:endParaRPr lang="en-US" dirty="0"/>
          </a:p>
        </p:txBody>
      </p:sp>
    </p:spTree>
    <p:extLst>
      <p:ext uri="{BB962C8B-B14F-4D97-AF65-F5344CB8AC3E}">
        <p14:creationId xmlns:p14="http://schemas.microsoft.com/office/powerpoint/2010/main" val="23042904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106</a:t>
            </a:fld>
            <a:endParaRPr lang="en-US" dirty="0"/>
          </a:p>
        </p:txBody>
      </p:sp>
    </p:spTree>
    <p:extLst>
      <p:ext uri="{BB962C8B-B14F-4D97-AF65-F5344CB8AC3E}">
        <p14:creationId xmlns:p14="http://schemas.microsoft.com/office/powerpoint/2010/main" val="9858358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Speaker notes: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Full-Text Search allows fast and flexible indexing for keyword-based query of text data stored in tables with columns of following data types: char, </a:t>
            </a:r>
            <a:r>
              <a:rPr lang="en-US" sz="1200" b="0" i="0" kern="1200" dirty="0" err="1">
                <a:solidFill>
                  <a:schemeClr val="tx1"/>
                </a:solidFill>
                <a:effectLst/>
                <a:latin typeface="+mn-lt"/>
                <a:ea typeface="+mn-ea"/>
                <a:cs typeface="+mn-cs"/>
              </a:rPr>
              <a:t>varchar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nchar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nvarchar</a:t>
            </a:r>
            <a:r>
              <a:rPr lang="en-US" sz="1200" b="0" i="0" kern="1200" dirty="0">
                <a:solidFill>
                  <a:schemeClr val="tx1"/>
                </a:solidFill>
                <a:effectLst/>
                <a:latin typeface="+mn-lt"/>
                <a:ea typeface="+mn-ea"/>
                <a:cs typeface="+mn-cs"/>
              </a:rPr>
              <a:t>, text, </a:t>
            </a:r>
            <a:r>
              <a:rPr lang="en-US" sz="1200" b="0" i="0" kern="1200" dirty="0" err="1">
                <a:solidFill>
                  <a:schemeClr val="tx1"/>
                </a:solidFill>
                <a:effectLst/>
                <a:latin typeface="+mn-lt"/>
                <a:ea typeface="+mn-ea"/>
                <a:cs typeface="+mn-cs"/>
              </a:rPr>
              <a:t>ntext</a:t>
            </a:r>
            <a:r>
              <a:rPr lang="en-US" sz="1200" b="0" i="0" kern="1200" dirty="0">
                <a:solidFill>
                  <a:schemeClr val="tx1"/>
                </a:solidFill>
                <a:effectLst/>
                <a:latin typeface="+mn-lt"/>
                <a:ea typeface="+mn-ea"/>
                <a:cs typeface="+mn-cs"/>
              </a:rPr>
              <a:t>, image, xml, or </a:t>
            </a:r>
            <a:r>
              <a:rPr lang="en-US" sz="1200" b="0" i="0" kern="1200" dirty="0" err="1">
                <a:solidFill>
                  <a:schemeClr val="tx1"/>
                </a:solidFill>
                <a:effectLst/>
                <a:latin typeface="+mn-lt"/>
                <a:ea typeface="+mn-ea"/>
                <a:cs typeface="+mn-cs"/>
              </a:rPr>
              <a:t>varbinary</a:t>
            </a:r>
            <a:r>
              <a:rPr lang="en-US" sz="1200" b="0" i="0" kern="1200" dirty="0">
                <a:solidFill>
                  <a:schemeClr val="tx1"/>
                </a:solidFill>
                <a:effectLst/>
                <a:latin typeface="+mn-lt"/>
                <a:ea typeface="+mn-ea"/>
                <a:cs typeface="+mn-cs"/>
              </a:rPr>
              <a:t>(max)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Full-text queries can include simple words and phrases or multiple forms of a word or phrase.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Full-text queries perform linguistic searches against text data in full-text indexes by operating on words and phrases based on rules of a particular language such as English or Japanese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Full-text search is applicable to a wide range of business scenarios such as e-businesses—searching for items on a web site; law firms—searching for case histories in a legal-data repository; or human resources departments—matching job descriptions with stored resumes.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107</a:t>
            </a:fld>
            <a:endParaRPr lang="en-US" dirty="0">
              <a:solidFill>
                <a:prstClr val="black"/>
              </a:solidFill>
            </a:endParaRPr>
          </a:p>
        </p:txBody>
      </p:sp>
    </p:spTree>
    <p:extLst>
      <p:ext uri="{BB962C8B-B14F-4D97-AF65-F5344CB8AC3E}">
        <p14:creationId xmlns:p14="http://schemas.microsoft.com/office/powerpoint/2010/main" val="19917078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XML</a:t>
            </a:r>
            <a:r>
              <a:rPr lang="en-US" b="0" baseline="0" dirty="0"/>
              <a:t> indexes speedup XQuery-based query response</a:t>
            </a:r>
          </a:p>
          <a:p>
            <a:endParaRPr lang="en-US" b="0" baseline="0" dirty="0"/>
          </a:p>
          <a:p>
            <a:r>
              <a:rPr lang="en-US" b="1" baseline="0" dirty="0"/>
              <a:t>Speaker notes:</a:t>
            </a:r>
          </a:p>
          <a:p>
            <a:endParaRPr lang="en-US" b="1" baseline="0"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 XML index is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like a copy of an XML object tree that is saved into the database for rapid reuse</a:t>
            </a:r>
            <a:r>
              <a:rPr lang="en-US" sz="1200" kern="1200" baseline="0" dirty="0">
                <a:solidFill>
                  <a:schemeClr val="tx1"/>
                </a:solidFill>
                <a:effectLst/>
                <a:latin typeface="+mn-lt"/>
                <a:ea typeface="+mn-ea"/>
                <a:cs typeface="+mn-cs"/>
              </a:rPr>
              <a:t> rather than an object created in memory and traversed during query time </a:t>
            </a:r>
            <a:r>
              <a:rPr lang="en-US" sz="1200" kern="1200" dirty="0">
                <a:solidFill>
                  <a:schemeClr val="tx1"/>
                </a:solidFill>
                <a:effectLst/>
                <a:latin typeface="+mn-lt"/>
                <a:ea typeface="+mn-ea"/>
                <a:cs typeface="+mn-cs"/>
              </a:rPr>
              <a:t>which is a relatively slow process.</a:t>
            </a:r>
            <a:endParaRPr lang="en-US" sz="1200" kern="1200" baseline="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Before you can create a primary XML index on a table, the table must have a clustered primary key.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Secondary indexes are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designed to speed up a particular type of query</a:t>
            </a:r>
            <a:r>
              <a:rPr lang="en-US" sz="1200" kern="1200" baseline="0" dirty="0">
                <a:solidFill>
                  <a:schemeClr val="tx1"/>
                </a:solidFill>
                <a:effectLst/>
                <a:latin typeface="+mn-lt"/>
                <a:ea typeface="+mn-ea"/>
                <a:cs typeface="+mn-cs"/>
              </a:rPr>
              <a:t> such as </a:t>
            </a:r>
            <a:r>
              <a:rPr lang="en-US" sz="1200" kern="1200" dirty="0">
                <a:solidFill>
                  <a:schemeClr val="tx1"/>
                </a:solidFill>
                <a:effectLst/>
                <a:latin typeface="+mn-lt"/>
                <a:ea typeface="+mn-ea"/>
                <a:cs typeface="+mn-cs"/>
              </a:rPr>
              <a:t>PATH, VALUE, and PROPERTY indexes</a:t>
            </a:r>
            <a:r>
              <a:rPr lang="en-US" sz="120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PATH index helps to decide whether a particular path to an element or attribute is valid. It is typically used with the </a:t>
            </a:r>
            <a:r>
              <a:rPr lang="en-US" sz="1200" b="1" kern="1200" dirty="0">
                <a:solidFill>
                  <a:schemeClr val="tx1"/>
                </a:solidFill>
                <a:effectLst/>
                <a:latin typeface="+mn-lt"/>
                <a:ea typeface="+mn-ea"/>
                <a:cs typeface="+mn-cs"/>
              </a:rPr>
              <a:t>exist() XQuery</a:t>
            </a:r>
            <a:r>
              <a:rPr lang="en-US" sz="1200" kern="1200" dirty="0">
                <a:solidFill>
                  <a:schemeClr val="tx1"/>
                </a:solidFill>
                <a:effectLst/>
                <a:latin typeface="+mn-lt"/>
                <a:ea typeface="+mn-ea"/>
                <a:cs typeface="+mn-cs"/>
              </a:rPr>
              <a:t> method.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VALUE index helps to obtain the value of an element or attribute.</a:t>
            </a:r>
            <a:endParaRPr lang="en-GB"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PROPERTY index is used when retrieving multiple values through PATH expressions.</a:t>
            </a:r>
            <a:endParaRPr lang="en-GB"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b="1" baseline="0" dirty="0"/>
          </a:p>
          <a:p>
            <a:endParaRPr lang="en-US" b="1"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108</a:t>
            </a:fld>
            <a:endParaRPr lang="en-US" dirty="0">
              <a:solidFill>
                <a:prstClr val="black"/>
              </a:solidFill>
            </a:endParaRPr>
          </a:p>
        </p:txBody>
      </p:sp>
    </p:spTree>
    <p:extLst>
      <p:ext uri="{BB962C8B-B14F-4D97-AF65-F5344CB8AC3E}">
        <p14:creationId xmlns:p14="http://schemas.microsoft.com/office/powerpoint/2010/main" val="11516728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a:t>Slide objective:</a:t>
            </a:r>
          </a:p>
          <a:p>
            <a:pPr marL="0" indent="0">
              <a:buNone/>
            </a:pPr>
            <a:r>
              <a:rPr lang="en-US" sz="1200" kern="1200" dirty="0">
                <a:solidFill>
                  <a:schemeClr val="tx1"/>
                </a:solidFill>
                <a:effectLst/>
                <a:latin typeface="+mn-lt"/>
                <a:ea typeface="+mn-ea"/>
                <a:cs typeface="+mn-cs"/>
              </a:rPr>
              <a:t>Emphasize</a:t>
            </a:r>
            <a:r>
              <a:rPr lang="en-US" sz="1200" kern="1200" baseline="0" dirty="0">
                <a:solidFill>
                  <a:schemeClr val="tx1"/>
                </a:solidFill>
                <a:effectLst/>
                <a:latin typeface="+mn-lt"/>
                <a:ea typeface="+mn-ea"/>
                <a:cs typeface="+mn-cs"/>
              </a:rPr>
              <a:t> Azure SQL Database service has e</a:t>
            </a:r>
            <a:r>
              <a:rPr lang="en-US" sz="1200" kern="1200" dirty="0">
                <a:solidFill>
                  <a:schemeClr val="tx1"/>
                </a:solidFill>
                <a:effectLst/>
                <a:latin typeface="+mn-lt"/>
                <a:ea typeface="+mn-ea"/>
                <a:cs typeface="+mn-cs"/>
              </a:rPr>
              <a:t>xtremely rich environment for monitoring the status of your databases using DMVs.</a:t>
            </a:r>
          </a:p>
          <a:p>
            <a:pPr marL="0" indent="0">
              <a:buNone/>
            </a:pPr>
            <a:endParaRPr lang="en-US" sz="1200" kern="1200" dirty="0">
              <a:solidFill>
                <a:schemeClr val="tx1"/>
              </a:solidFill>
              <a:effectLst/>
              <a:latin typeface="+mn-lt"/>
              <a:ea typeface="+mn-ea"/>
              <a:cs typeface="+mn-cs"/>
            </a:endParaRPr>
          </a:p>
          <a:p>
            <a:pPr marL="0" indent="0">
              <a:buNone/>
            </a:pPr>
            <a:r>
              <a:rPr lang="en-US" sz="1200" b="1" kern="1200" dirty="0">
                <a:solidFill>
                  <a:schemeClr val="tx1"/>
                </a:solidFill>
                <a:effectLst/>
                <a:latin typeface="+mn-lt"/>
                <a:ea typeface="+mn-ea"/>
                <a:cs typeface="+mn-cs"/>
              </a:rPr>
              <a:t>Speaker notes:</a:t>
            </a:r>
            <a:endParaRPr lang="en-US" sz="2000" b="1" dirty="0"/>
          </a:p>
          <a:p>
            <a:pPr marL="0" indent="0">
              <a:buNone/>
            </a:pPr>
            <a:endParaRPr lang="en-US" sz="2000" dirty="0"/>
          </a:p>
          <a:p>
            <a:pPr marL="342900" indent="-342900">
              <a:buFont typeface="Arial" panose="020B0604020202020204" pitchFamily="34" charset="0"/>
              <a:buChar char="•"/>
            </a:pPr>
            <a:r>
              <a:rPr lang="en-US" sz="2000" dirty="0"/>
              <a:t>Microsoft Azure SQL Database partially supports three categories of dynamic management views:</a:t>
            </a:r>
            <a:br>
              <a:rPr lang="en-US" sz="2000" dirty="0"/>
            </a:br>
            <a:endParaRPr lang="en-US" sz="2000" dirty="0"/>
          </a:p>
          <a:p>
            <a:pPr lvl="1"/>
            <a:r>
              <a:rPr lang="en-US" sz="1600" dirty="0"/>
              <a:t>Database-related dynamic management views (indexes, partitions and waits)</a:t>
            </a:r>
            <a:br>
              <a:rPr lang="en-US" sz="1600" dirty="0"/>
            </a:br>
            <a:endParaRPr lang="en-US" sz="1600" dirty="0"/>
          </a:p>
          <a:p>
            <a:pPr lvl="1"/>
            <a:r>
              <a:rPr lang="en-US" sz="1600" dirty="0"/>
              <a:t>Execution-related dynamic management views (connections, sessions, requests)</a:t>
            </a:r>
            <a:br>
              <a:rPr lang="en-US" sz="1600" dirty="0"/>
            </a:br>
            <a:br>
              <a:rPr lang="en-US" sz="1600" dirty="0"/>
            </a:br>
            <a:r>
              <a:rPr lang="en-US" sz="1600" dirty="0"/>
              <a:t>Transaction-related dynamic management views (transactions and locks)</a:t>
            </a:r>
            <a:br>
              <a:rPr lang="en-US" sz="1600" dirty="0"/>
            </a:b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Identify expensive queries</a:t>
            </a:r>
            <a:r>
              <a:rPr lang="en-US" sz="1200" kern="1200" baseline="0" dirty="0">
                <a:solidFill>
                  <a:schemeClr val="tx1"/>
                </a:solidFill>
                <a:effectLst/>
                <a:latin typeface="+mn-lt"/>
                <a:ea typeface="+mn-ea"/>
                <a:cs typeface="+mn-cs"/>
              </a:rPr>
              <a:t> and g</a:t>
            </a:r>
            <a:r>
              <a:rPr lang="en-US" sz="1200" kern="1200" dirty="0">
                <a:solidFill>
                  <a:schemeClr val="tx1"/>
                </a:solidFill>
                <a:effectLst/>
                <a:latin typeface="+mn-lt"/>
                <a:ea typeface="+mn-ea"/>
                <a:cs typeface="+mn-cs"/>
              </a:rPr>
              <a:t>ain an understanding of long running queries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View the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status of your query within the execution plan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Detect the queries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that run for long may be getting throttled by Azure SQL Database</a:t>
            </a:r>
            <a:r>
              <a:rPr lang="en-US" sz="1200" kern="1200" baseline="0" dirty="0">
                <a:solidFill>
                  <a:schemeClr val="tx1"/>
                </a:solidFill>
                <a:effectLst/>
                <a:latin typeface="+mn-lt"/>
                <a:ea typeface="+mn-ea"/>
                <a:cs typeface="+mn-cs"/>
              </a:rPr>
              <a:t> service</a:t>
            </a:r>
            <a:endParaRPr lang="en-US" sz="1200" kern="1200" dirty="0">
              <a:solidFill>
                <a:schemeClr val="tx1"/>
              </a:solidFill>
              <a:effectLst/>
              <a:latin typeface="+mn-lt"/>
              <a:ea typeface="+mn-ea"/>
              <a:cs typeface="+mn-cs"/>
            </a:endParaRPr>
          </a:p>
          <a:p>
            <a:pPr marL="171450" lvl="0" indent="-171450" algn="l">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Monitor</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size of transactions and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transaction log usage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Helps with capacity planning - If these percentages remain near 100% utilization, you should consider improving performance by scaling out, scaling up, or optimizing your database design.</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285750" lvl="0" indent="-285750" algn="l">
              <a:buFont typeface="Arial" panose="020B0604020202020204" pitchFamily="34" charset="0"/>
              <a:buChar char="•"/>
            </a:pPr>
            <a:endParaRPr lang="en-US" sz="16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109</a:t>
            </a:fld>
            <a:endParaRPr lang="en-US" dirty="0">
              <a:solidFill>
                <a:prstClr val="black"/>
              </a:solidFill>
            </a:endParaRPr>
          </a:p>
        </p:txBody>
      </p:sp>
    </p:spTree>
    <p:extLst>
      <p:ext uri="{BB962C8B-B14F-4D97-AF65-F5344CB8AC3E}">
        <p14:creationId xmlns:p14="http://schemas.microsoft.com/office/powerpoint/2010/main" val="1712413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2)</a:t>
            </a:r>
            <a:endParaRPr lang="en-US" sz="800" baseline="0" dirty="0"/>
          </a:p>
        </p:txBody>
      </p:sp>
      <p:sp>
        <p:nvSpPr>
          <p:cNvPr id="4" name="Slide Number Placeholder 3"/>
          <p:cNvSpPr>
            <a:spLocks noGrp="1"/>
          </p:cNvSpPr>
          <p:nvPr>
            <p:ph type="sldNum" sz="quarter" idx="10"/>
          </p:nvPr>
        </p:nvSpPr>
        <p:spPr/>
        <p:txBody>
          <a:bodyPr/>
          <a:lstStyle/>
          <a:p>
            <a:fld id="{2C52CFDC-D2D5-4B9F-BA75-89F771E01AEB}" type="slidenum">
              <a:rPr lang="en-US" smtClean="0"/>
              <a:t>110</a:t>
            </a:fld>
            <a:endParaRPr lang="en-US"/>
          </a:p>
        </p:txBody>
      </p:sp>
    </p:spTree>
    <p:extLst>
      <p:ext uri="{BB962C8B-B14F-4D97-AF65-F5344CB8AC3E}">
        <p14:creationId xmlns:p14="http://schemas.microsoft.com/office/powerpoint/2010/main" val="40128214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111</a:t>
            </a:fld>
            <a:endParaRPr lang="en-US" dirty="0"/>
          </a:p>
        </p:txBody>
      </p:sp>
    </p:spTree>
    <p:extLst>
      <p:ext uri="{BB962C8B-B14F-4D97-AF65-F5344CB8AC3E}">
        <p14:creationId xmlns:p14="http://schemas.microsoft.com/office/powerpoint/2010/main" val="2646018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latin typeface="Calibri"/>
              </a:rPr>
              <a:t>Slide Objectives</a:t>
            </a:r>
          </a:p>
          <a:p>
            <a:pPr marL="171450" indent="-171450">
              <a:buFont typeface="Arial" panose="020B0604020202020204" pitchFamily="34" charset="0"/>
              <a:buChar char="•"/>
            </a:pPr>
            <a:r>
              <a:rPr lang="en-US" dirty="0">
                <a:latin typeface="Calibri"/>
              </a:rPr>
              <a:t>Understand the hierarchy of Blob storage</a:t>
            </a:r>
          </a:p>
          <a:p>
            <a:br>
              <a:rPr lang="en-US" dirty="0">
                <a:latin typeface="Calibri"/>
              </a:rPr>
            </a:br>
            <a:endParaRPr lang="en-US" dirty="0">
              <a:latin typeface="Calibri"/>
            </a:endParaRPr>
          </a:p>
          <a:p>
            <a:r>
              <a:rPr lang="en-US" b="1" dirty="0">
                <a:latin typeface="Calibri"/>
              </a:rPr>
              <a:t>Speaker Notes</a:t>
            </a:r>
          </a:p>
          <a:p>
            <a:br>
              <a:rPr lang="en-US" b="1" dirty="0">
                <a:latin typeface="Calibri"/>
              </a:rPr>
            </a:br>
            <a:endParaRPr lang="en-NZ" b="1" dirty="0">
              <a:latin typeface="Calibri"/>
            </a:endParaRPr>
          </a:p>
          <a:p>
            <a:pPr marL="171450" indent="-171450">
              <a:buFont typeface="Arial" panose="020B0604020202020204" pitchFamily="34" charset="0"/>
              <a:buChar char="•"/>
            </a:pPr>
            <a:r>
              <a:rPr lang="en-NZ" dirty="0">
                <a:latin typeface="Calibri"/>
              </a:rPr>
              <a:t>Put Blob - Creates a new blob or replaces an existing blob within a container.</a:t>
            </a:r>
          </a:p>
          <a:p>
            <a:pPr marL="171450" indent="-171450">
              <a:buFont typeface="Arial" panose="020B0604020202020204" pitchFamily="34" charset="0"/>
              <a:buChar char="•"/>
            </a:pPr>
            <a:r>
              <a:rPr lang="en-NZ" dirty="0">
                <a:latin typeface="Calibri"/>
              </a:rPr>
              <a:t>Get Blob - Reads or downloads a blob from the system, including its metadata and properties.</a:t>
            </a:r>
          </a:p>
          <a:p>
            <a:pPr marL="171450" indent="-171450">
              <a:buFont typeface="Arial" panose="020B0604020202020204" pitchFamily="34" charset="0"/>
              <a:buChar char="•"/>
            </a:pPr>
            <a:r>
              <a:rPr lang="en-NZ" dirty="0">
                <a:latin typeface="Calibri"/>
              </a:rPr>
              <a:t>Delete Blob - Deletes a blob</a:t>
            </a:r>
          </a:p>
          <a:p>
            <a:pPr marL="171450" indent="-171450">
              <a:buFont typeface="Arial" panose="020B0604020202020204" pitchFamily="34" charset="0"/>
              <a:buChar char="•"/>
            </a:pPr>
            <a:r>
              <a:rPr lang="en-NZ" dirty="0">
                <a:latin typeface="Calibri"/>
              </a:rPr>
              <a:t>Copy Blob - Copies a source blob to a destination blob within the same storage account.</a:t>
            </a:r>
          </a:p>
          <a:p>
            <a:pPr marL="171450" indent="-171450">
              <a:buFont typeface="Arial" panose="020B0604020202020204" pitchFamily="34" charset="0"/>
              <a:buChar char="•"/>
            </a:pPr>
            <a:r>
              <a:rPr lang="en-NZ" dirty="0">
                <a:latin typeface="Calibri"/>
              </a:rPr>
              <a:t>SnapShot Blob - The Snapshot Blob operation creates a read-only snapshot of a blob.</a:t>
            </a:r>
          </a:p>
          <a:p>
            <a:pPr marL="171450" indent="-171450">
              <a:buFont typeface="Arial" panose="020B0604020202020204" pitchFamily="34" charset="0"/>
              <a:buChar char="•"/>
            </a:pPr>
            <a:r>
              <a:rPr lang="en-NZ" dirty="0">
                <a:latin typeface="Calibri"/>
              </a:rPr>
              <a:t>Lease Blob - Establishes an exclusive one-minute write lock on a blob. To write to a locked blob, a client must provide a lease ID.</a:t>
            </a:r>
          </a:p>
          <a:p>
            <a:pPr marL="171450" indent="-171450">
              <a:buFont typeface="Arial" panose="020B0604020202020204" pitchFamily="34" charset="0"/>
              <a:buChar char="•"/>
            </a:pPr>
            <a:br>
              <a:rPr lang="en-NZ" dirty="0">
                <a:latin typeface="Calibri"/>
              </a:rPr>
            </a:br>
            <a:endParaRPr lang="en-NZ" dirty="0">
              <a:latin typeface="Calibri"/>
            </a:endParaRPr>
          </a:p>
          <a:p>
            <a:pPr marL="171450" indent="-171450">
              <a:buFont typeface="Arial" panose="020B0604020202020204" pitchFamily="34" charset="0"/>
              <a:buChar char="•"/>
            </a:pPr>
            <a:r>
              <a:rPr lang="en-NZ" dirty="0">
                <a:latin typeface="Calibri"/>
              </a:rPr>
              <a:t>Using the REST API for the Blob service, developers can create a hierarchical namespace similar to a file system. </a:t>
            </a:r>
          </a:p>
          <a:p>
            <a:pPr marL="171450" indent="-171450">
              <a:buFont typeface="Arial" panose="020B0604020202020204" pitchFamily="34" charset="0"/>
              <a:buChar char="•"/>
            </a:pPr>
            <a:r>
              <a:rPr lang="en-NZ" dirty="0">
                <a:latin typeface="Calibri"/>
              </a:rPr>
              <a:t>Blob names may encode a hierarchy by using a configurable path separator. For example, the blob names </a:t>
            </a:r>
            <a:r>
              <a:rPr lang="en-NZ" i="1" dirty="0">
                <a:latin typeface="Calibri"/>
              </a:rPr>
              <a:t>MyGroup/MyBlob1</a:t>
            </a:r>
            <a:r>
              <a:rPr lang="en-NZ" dirty="0">
                <a:latin typeface="Calibri"/>
              </a:rPr>
              <a:t> and </a:t>
            </a:r>
            <a:r>
              <a:rPr lang="en-NZ" i="1" dirty="0">
                <a:latin typeface="Calibri"/>
              </a:rPr>
              <a:t>MyGroup/MyBlob2</a:t>
            </a:r>
            <a:r>
              <a:rPr lang="en-NZ" dirty="0">
                <a:latin typeface="Calibri"/>
              </a:rPr>
              <a:t> imply a virtual level of organization for blobs. </a:t>
            </a:r>
          </a:p>
          <a:p>
            <a:pPr marL="171450" indent="-171450">
              <a:buFont typeface="Arial" panose="020B0604020202020204" pitchFamily="34" charset="0"/>
              <a:buChar char="•"/>
            </a:pPr>
            <a:r>
              <a:rPr lang="en-NZ" dirty="0">
                <a:latin typeface="Calibri"/>
              </a:rPr>
              <a:t>The enumeration operation for blobs supports traversing the virtual hierarchy in a manner similar to that of a file system, so that you can return a set of blobs that are organized beneath a group. </a:t>
            </a:r>
          </a:p>
          <a:p>
            <a:pPr marL="171450" indent="-171450">
              <a:buFont typeface="Arial" panose="020B0604020202020204" pitchFamily="34" charset="0"/>
              <a:buChar char="•"/>
            </a:pPr>
            <a:r>
              <a:rPr lang="en-NZ" dirty="0">
                <a:latin typeface="Calibri"/>
              </a:rPr>
              <a:t>  For example, you can enumerate all blobs organized under </a:t>
            </a:r>
            <a:r>
              <a:rPr lang="en-NZ" i="1" dirty="0">
                <a:latin typeface="Calibri"/>
              </a:rPr>
              <a:t>MyGroup/</a:t>
            </a:r>
            <a:r>
              <a:rPr lang="en-NZ" dirty="0">
                <a:latin typeface="Calibri"/>
              </a:rPr>
              <a:t>.</a:t>
            </a:r>
            <a:endParaRPr lang="en-US" dirty="0">
              <a:latin typeface="Calibri"/>
            </a:endParaRPr>
          </a:p>
          <a:p>
            <a:br>
              <a:rPr lang="en-US" b="1" dirty="0">
                <a:latin typeface="Calibri"/>
              </a:rPr>
            </a:br>
            <a:endParaRPr lang="en-US" b="1" dirty="0">
              <a:latin typeface="Calibri"/>
            </a:endParaRPr>
          </a:p>
          <a:p>
            <a:r>
              <a:rPr lang="en-US" b="1" dirty="0">
                <a:latin typeface="Calibri"/>
              </a:rPr>
              <a:t>Notes</a:t>
            </a:r>
            <a:endParaRPr lang="en-NZ" b="1" dirty="0">
              <a:latin typeface="Calibri"/>
            </a:endParaRPr>
          </a:p>
          <a:p>
            <a:r>
              <a:rPr lang="en-NZ" dirty="0">
                <a:latin typeface="Calibri"/>
              </a:rPr>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br>
              <a:rPr lang="en-NZ" dirty="0">
                <a:latin typeface="Calibri"/>
              </a:rPr>
            </a:br>
            <a:endParaRPr lang="en-NZ" dirty="0">
              <a:latin typeface="Calibri"/>
            </a:endParaRPr>
          </a:p>
          <a:p>
            <a:r>
              <a:rPr lang="en-NZ" dirty="0">
                <a:latin typeface="Calibri"/>
              </a:rPr>
              <a:t>Block blobs, which are optimized for streaming. This type of blob is the only blob type available with versions prior to 2009-09-19.</a:t>
            </a:r>
          </a:p>
          <a:p>
            <a:br>
              <a:rPr lang="en-NZ" dirty="0">
                <a:latin typeface="Calibri"/>
              </a:rPr>
            </a:br>
            <a:endParaRPr lang="en-NZ" dirty="0">
              <a:latin typeface="Calibri"/>
            </a:endParaRPr>
          </a:p>
          <a:p>
            <a:br>
              <a:rPr lang="en-NZ" dirty="0">
                <a:latin typeface="Calibri"/>
              </a:rPr>
            </a:br>
            <a:endParaRPr lang="en-NZ" dirty="0">
              <a:latin typeface="Calibri"/>
            </a:endParaRPr>
          </a:p>
          <a:p>
            <a:r>
              <a:rPr lang="en-NZ" dirty="0">
                <a:latin typeface="Calibri"/>
              </a:rPr>
              <a:t>Page blobs, which are optimized for random read/write operations and which provide the ability to write to a range of bytes in a blob. Page blobs are available only with version 2009-09-19.</a:t>
            </a:r>
          </a:p>
          <a:p>
            <a:br>
              <a:rPr lang="en-NZ" dirty="0">
                <a:latin typeface="Calibri"/>
              </a:rPr>
            </a:br>
            <a:endParaRPr lang="en-NZ" dirty="0">
              <a:latin typeface="Calibri"/>
            </a:endParaRPr>
          </a:p>
          <a:p>
            <a:br>
              <a:rPr lang="en-NZ" dirty="0">
                <a:latin typeface="Calibri"/>
              </a:rPr>
            </a:br>
            <a:endParaRPr lang="en-NZ" dirty="0">
              <a:latin typeface="Calibri"/>
            </a:endParaRPr>
          </a:p>
          <a:p>
            <a:r>
              <a:rPr lang="en-NZ" dirty="0">
                <a:latin typeface="Calibri"/>
              </a:rPr>
              <a:t>Containers and blobs support user-defined metadata in the form of name-value pairs specified as headers on a request operation.</a:t>
            </a:r>
          </a:p>
          <a:p>
            <a:br>
              <a:rPr lang="en-NZ" dirty="0">
                <a:latin typeface="Calibri"/>
              </a:rPr>
            </a:br>
            <a:endParaRPr lang="en-NZ" dirty="0">
              <a:latin typeface="Calibri"/>
            </a:endParaRPr>
          </a:p>
          <a:p>
            <a:r>
              <a:rPr lang="en-NZ" dirty="0">
                <a:latin typeface="Calibri"/>
              </a:rPr>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br>
              <a:rPr lang="en-NZ" dirty="0">
                <a:latin typeface="Calibri"/>
              </a:rPr>
            </a:br>
            <a:endParaRPr lang="en-NZ" dirty="0">
              <a:latin typeface="Calibri"/>
            </a:endParaRPr>
          </a:p>
          <a:p>
            <a:r>
              <a:rPr lang="en-NZ" dirty="0">
                <a:latin typeface="Calibri"/>
              </a:rPr>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br>
              <a:rPr lang="en-NZ" dirty="0">
                <a:latin typeface="Calibri"/>
              </a:rPr>
            </a:br>
            <a:endParaRPr lang="en-NZ" dirty="0">
              <a:latin typeface="Calibri"/>
            </a:endParaRPr>
          </a:p>
          <a:p>
            <a:r>
              <a:rPr lang="en-NZ" dirty="0">
                <a:latin typeface="Calibri"/>
              </a:rPr>
              <a:t>Page blobs are created and initialized with a maximum size with a call to Put Blob. To write content to a page blob, you call the Put Page operation. The maximum size currently supported for a page blob is 1 TB.</a:t>
            </a:r>
          </a:p>
          <a:p>
            <a:br>
              <a:rPr lang="en-NZ" dirty="0">
                <a:latin typeface="Calibri"/>
              </a:rPr>
            </a:br>
            <a:endParaRPr lang="en-NZ" dirty="0">
              <a:latin typeface="Calibri"/>
            </a:endParaRPr>
          </a:p>
          <a:p>
            <a:r>
              <a:rPr lang="en-NZ" dirty="0">
                <a:latin typeface="Calibri"/>
              </a:rPr>
              <a:t>Blobs support conditional update operations that may be useful for concurrency control and efficient uploading. </a:t>
            </a:r>
          </a:p>
          <a:p>
            <a:br>
              <a:rPr lang="en-NZ" dirty="0">
                <a:latin typeface="Calibri"/>
              </a:rPr>
            </a:br>
            <a:endParaRPr lang="en-NZ" dirty="0">
              <a:latin typeface="Calibri"/>
            </a:endParaRPr>
          </a:p>
          <a:p>
            <a:r>
              <a:rPr lang="en-NZ" dirty="0">
                <a:latin typeface="Calibri"/>
              </a:rPr>
              <a:t>Blobs can be read by calling the Get Blob operation. A client may read the entire blob, or an arbitrary range of bytes. </a:t>
            </a:r>
          </a:p>
          <a:p>
            <a:br>
              <a:rPr lang="en-NZ" dirty="0">
                <a:latin typeface="Calibri"/>
              </a:rPr>
            </a:br>
            <a:endParaRPr lang="en-NZ" dirty="0">
              <a:latin typeface="Calibri"/>
            </a:endParaRPr>
          </a:p>
          <a:p>
            <a:r>
              <a:rPr lang="en-NZ" dirty="0">
                <a:latin typeface="Calibri"/>
              </a:rPr>
              <a:t>For the Blob service API reference, see Blob Service API.</a:t>
            </a:r>
            <a:endParaRPr lang="en-US" dirty="0">
              <a:latin typeface="Calibri"/>
            </a:endParaRPr>
          </a:p>
          <a:p>
            <a:br>
              <a:rPr lang="en-US" dirty="0">
                <a:latin typeface="Calibri"/>
              </a:rPr>
            </a:br>
            <a:endParaRPr lang="en-US" dirty="0">
              <a:latin typeface="Calibri"/>
            </a:endParaRPr>
          </a:p>
        </p:txBody>
      </p:sp>
      <p:sp>
        <p:nvSpPr>
          <p:cNvPr id="4" name="Slide Number Placeholder 3"/>
          <p:cNvSpPr>
            <a:spLocks noGrp="1"/>
          </p:cNvSpPr>
          <p:nvPr>
            <p:ph type="sldNum" sz="quarter" idx="10"/>
          </p:nvPr>
        </p:nvSpPr>
        <p:spPr/>
        <p:txBody>
          <a:bodyPr/>
          <a:lstStyle/>
          <a:p>
            <a:fld id="{97F3309C-40B0-400F-9DDF-37D5F192F07E}" type="slidenum">
              <a:rPr lang="en-US" smtClean="0"/>
              <a:pPr/>
              <a:t>11</a:t>
            </a:fld>
            <a:endParaRPr lang="en-US" dirty="0"/>
          </a:p>
        </p:txBody>
      </p:sp>
    </p:spTree>
    <p:extLst>
      <p:ext uri="{BB962C8B-B14F-4D97-AF65-F5344CB8AC3E}">
        <p14:creationId xmlns:p14="http://schemas.microsoft.com/office/powerpoint/2010/main" val="32147682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112</a:t>
            </a:fld>
            <a:endParaRPr lang="en-US" dirty="0"/>
          </a:p>
        </p:txBody>
      </p:sp>
    </p:spTree>
    <p:extLst>
      <p:ext uri="{BB962C8B-B14F-4D97-AF65-F5344CB8AC3E}">
        <p14:creationId xmlns:p14="http://schemas.microsoft.com/office/powerpoint/2010/main" val="25424218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113</a:t>
            </a:fld>
            <a:endParaRPr lang="en-US" dirty="0"/>
          </a:p>
        </p:txBody>
      </p:sp>
    </p:spTree>
    <p:extLst>
      <p:ext uri="{BB962C8B-B14F-4D97-AF65-F5344CB8AC3E}">
        <p14:creationId xmlns:p14="http://schemas.microsoft.com/office/powerpoint/2010/main" val="10369384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114</a:t>
            </a:fld>
            <a:endParaRPr lang="en-US" dirty="0"/>
          </a:p>
        </p:txBody>
      </p:sp>
    </p:spTree>
    <p:extLst>
      <p:ext uri="{BB962C8B-B14F-4D97-AF65-F5344CB8AC3E}">
        <p14:creationId xmlns:p14="http://schemas.microsoft.com/office/powerpoint/2010/main" val="36907371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is now</a:t>
            </a:r>
            <a:r>
              <a:rPr lang="en-US" baseline="0" dirty="0">
                <a:effectLst/>
              </a:rPr>
              <a:t> supported: http://azure.microsoft.com/blog/2014/12/11/preview-available-for-next-generation-of-azure-sql-database/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115</a:t>
            </a:fld>
            <a:endParaRPr lang="en-US" dirty="0"/>
          </a:p>
        </p:txBody>
      </p:sp>
    </p:spTree>
    <p:extLst>
      <p:ext uri="{BB962C8B-B14F-4D97-AF65-F5344CB8AC3E}">
        <p14:creationId xmlns:p14="http://schemas.microsoft.com/office/powerpoint/2010/main" val="35883647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Highlight</a:t>
            </a:r>
            <a:r>
              <a:rPr lang="en-US" baseline="0" dirty="0">
                <a:effectLst/>
                <a:latin typeface="Segoe UI" panose="020B0502040204020203" pitchFamily="34" charset="0"/>
              </a:rPr>
              <a:t> the set of tools </a:t>
            </a:r>
            <a:r>
              <a:rPr lang="en-US" sz="900" baseline="0" dirty="0"/>
              <a:t>for developers when interacting with Microsoft Azure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Transition statement(s) to setup the slide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SQL</a:t>
            </a:r>
            <a:r>
              <a:rPr lang="en-US" baseline="0" dirty="0">
                <a:effectLst/>
                <a:latin typeface="Segoe UI" panose="020B0502040204020203" pitchFamily="34" charset="0"/>
              </a:rPr>
              <a:t> Database Management Portal -&gt; Cross Browser, Unified Management Experience</a:t>
            </a:r>
            <a:endParaRPr lang="en-US" dirty="0">
              <a:effectLst/>
            </a:endParaRPr>
          </a:p>
          <a:p>
            <a:pPr rtl="0"/>
            <a:r>
              <a:rPr lang="en-US" dirty="0">
                <a:effectLst/>
                <a:latin typeface="Segoe UI" panose="020B0502040204020203" pitchFamily="34" charset="0"/>
              </a:rPr>
              <a:t>SQL Server Data Tools -&gt; Integrated Database</a:t>
            </a:r>
            <a:r>
              <a:rPr lang="en-US" baseline="0" dirty="0">
                <a:effectLst/>
                <a:latin typeface="Segoe UI" panose="020B0502040204020203" pitchFamily="34" charset="0"/>
              </a:rPr>
              <a:t> Design Environment, Table Designer, Debugging, T-SQL Editor</a:t>
            </a:r>
            <a:endParaRPr lang="en-US" dirty="0">
              <a:effectLst/>
            </a:endParaRPr>
          </a:p>
          <a:p>
            <a:pPr rtl="0"/>
            <a:r>
              <a:rPr lang="en-US" b="1" dirty="0">
                <a:effectLst/>
                <a:latin typeface="Segoe UI" panose="020B0502040204020203" pitchFamily="34" charset="0"/>
              </a:rPr>
              <a:t>Notes:</a:t>
            </a:r>
            <a:endParaRPr lang="en-US" dirty="0">
              <a:effectLst/>
            </a:endParaRPr>
          </a:p>
          <a:p>
            <a:pPr marL="167970" indent="-167970">
              <a:buFont typeface="Arial" pitchFamily="34" charset="0"/>
              <a:buChar char="•"/>
            </a:pPr>
            <a:r>
              <a:rPr lang="en-US" sz="900" dirty="0"/>
              <a:t>IntelliSense in T-SQL Editor</a:t>
            </a:r>
          </a:p>
          <a:p>
            <a:pPr marL="167970" indent="-167970">
              <a:buFont typeface="Arial" pitchFamily="34" charset="0"/>
              <a:buChar char="•"/>
            </a:pPr>
            <a:r>
              <a:rPr lang="en-US" sz="900" spc="-51" dirty="0">
                <a:solidFill>
                  <a:schemeClr val="tx1"/>
                </a:solidFill>
              </a:rPr>
              <a:t>SQL Server Data Tools</a:t>
            </a:r>
            <a:endParaRPr lang="en-US" sz="900" dirty="0"/>
          </a:p>
          <a:p>
            <a:pPr marL="167970" indent="-167970">
              <a:buFont typeface="Arial" pitchFamily="34" charset="0"/>
              <a:buChar char="•"/>
            </a:pPr>
            <a:r>
              <a:rPr lang="en-US" sz="900" dirty="0"/>
              <a:t>Strive to make it consistent as possible</a:t>
            </a:r>
          </a:p>
          <a:p>
            <a:pPr marL="167970" indent="-167970">
              <a:buFont typeface="Arial" pitchFamily="34" charset="0"/>
              <a:buChar char="•"/>
            </a:pPr>
            <a:r>
              <a:rPr lang="en-US" sz="900" dirty="0"/>
              <a:t>Intersection with the cloud</a:t>
            </a:r>
          </a:p>
          <a:p>
            <a:pPr marL="167970" indent="-167970">
              <a:buFont typeface="Arial" pitchFamily="34" charset="0"/>
              <a:buChar char="•"/>
            </a:pPr>
            <a:r>
              <a:rPr lang="en-US" sz="900" dirty="0"/>
              <a:t>Bridging you to the new cloud world</a:t>
            </a:r>
          </a:p>
          <a:p>
            <a:pPr marL="167970" indent="-167970">
              <a:buFont typeface="Arial" pitchFamily="34" charset="0"/>
              <a:buChar char="•"/>
            </a:pPr>
            <a:r>
              <a:rPr lang="en-US" sz="900" dirty="0"/>
              <a:t>Consistency to the new</a:t>
            </a:r>
            <a:r>
              <a:rPr lang="en-US" sz="900" baseline="0" dirty="0"/>
              <a:t> developer experience</a:t>
            </a:r>
          </a:p>
          <a:p>
            <a:pPr marL="167970" indent="-167970">
              <a:buFont typeface="Arial" pitchFamily="34" charset="0"/>
              <a:buChar char="•"/>
            </a:pPr>
            <a:r>
              <a:rPr lang="en-US" sz="900" baseline="0" dirty="0"/>
              <a:t>Consistency with the new cloud model</a:t>
            </a:r>
            <a:endParaRPr lang="en-US" sz="90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116</a:t>
            </a:fld>
            <a:endParaRPr lang="en-US" dirty="0"/>
          </a:p>
        </p:txBody>
      </p:sp>
    </p:spTree>
    <p:extLst>
      <p:ext uri="{BB962C8B-B14F-4D97-AF65-F5344CB8AC3E}">
        <p14:creationId xmlns:p14="http://schemas.microsoft.com/office/powerpoint/2010/main" val="28676434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117</a:t>
            </a:fld>
            <a:endParaRPr lang="en-US"/>
          </a:p>
        </p:txBody>
      </p:sp>
    </p:spTree>
    <p:extLst>
      <p:ext uri="{BB962C8B-B14F-4D97-AF65-F5344CB8AC3E}">
        <p14:creationId xmlns:p14="http://schemas.microsoft.com/office/powerpoint/2010/main" val="24421039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118</a:t>
            </a:fld>
            <a:endParaRPr lang="en-US">
              <a:solidFill>
                <a:prstClr val="black"/>
              </a:solidFill>
            </a:endParaRPr>
          </a:p>
        </p:txBody>
      </p:sp>
    </p:spTree>
    <p:extLst>
      <p:ext uri="{BB962C8B-B14F-4D97-AF65-F5344CB8AC3E}">
        <p14:creationId xmlns:p14="http://schemas.microsoft.com/office/powerpoint/2010/main" val="26929217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Elastic pools simplify the process of creating, maintaining, and managing both performance and cost for large numbers of Azure SQL databases.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Manage large numbers of databases that have unpredictable resource demands.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Ability</a:t>
            </a:r>
            <a:r>
              <a:rPr lang="en-US" sz="1200" b="0" i="0" kern="1200" baseline="0" dirty="0">
                <a:solidFill>
                  <a:schemeClr val="tx1"/>
                </a:solidFill>
                <a:effectLst/>
                <a:latin typeface="+mn-lt"/>
                <a:ea typeface="+mn-ea"/>
                <a:cs typeface="+mn-cs"/>
              </a:rPr>
              <a:t> to </a:t>
            </a:r>
            <a:r>
              <a:rPr lang="en-US" sz="1200" b="0" i="0" kern="1200" dirty="0">
                <a:solidFill>
                  <a:schemeClr val="tx1"/>
                </a:solidFill>
                <a:effectLst/>
                <a:latin typeface="+mn-lt"/>
                <a:ea typeface="+mn-ea"/>
                <a:cs typeface="+mn-cs"/>
              </a:rPr>
              <a:t>run centralized queries and reporting tools across</a:t>
            </a:r>
            <a:r>
              <a:rPr lang="en-US" sz="1200" b="0" i="0" kern="1200" baseline="0" dirty="0">
                <a:solidFill>
                  <a:schemeClr val="tx1"/>
                </a:solidFill>
                <a:effectLst/>
                <a:latin typeface="+mn-lt"/>
                <a:ea typeface="+mn-ea"/>
                <a:cs typeface="+mn-cs"/>
              </a:rPr>
              <a:t> database pool.</a:t>
            </a:r>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119</a:t>
            </a:fld>
            <a:endParaRPr lang="en-US">
              <a:solidFill>
                <a:prstClr val="black"/>
              </a:solidFill>
            </a:endParaRPr>
          </a:p>
        </p:txBody>
      </p:sp>
    </p:spTree>
    <p:extLst>
      <p:ext uri="{BB962C8B-B14F-4D97-AF65-F5344CB8AC3E}">
        <p14:creationId xmlns:p14="http://schemas.microsoft.com/office/powerpoint/2010/main" val="26184312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505050"/>
                </a:solidFill>
                <a:latin typeface="wf_segoe-ui_normal"/>
              </a:rPr>
              <a:t>Execute administrative tasks across each database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505050"/>
              </a:solidFill>
              <a:latin typeface="wf_segoe-ui_norm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Don’t have to connec</a:t>
            </a:r>
            <a:r>
              <a:rPr lang="en-US" sz="1200" b="0" i="0" kern="1200" baseline="0" dirty="0">
                <a:solidFill>
                  <a:schemeClr val="tx1"/>
                </a:solidFill>
                <a:effectLst/>
                <a:latin typeface="+mn-lt"/>
                <a:ea typeface="+mn-ea"/>
                <a:cs typeface="+mn-cs"/>
              </a:rPr>
              <a:t>t to </a:t>
            </a:r>
            <a:r>
              <a:rPr lang="en-US" sz="1200" b="0" i="0" kern="1200" dirty="0">
                <a:solidFill>
                  <a:schemeClr val="tx1"/>
                </a:solidFill>
                <a:effectLst/>
                <a:latin typeface="+mn-lt"/>
                <a:ea typeface="+mn-ea"/>
                <a:cs typeface="+mn-cs"/>
              </a:rPr>
              <a:t>each database independently in order to run T-SQL statements or perform other administrative tasks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For example, you can easily update the schema in every database to include a new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Elastic database jobs handles the task of logging in, and reliably running the script for you, while logging the status of execution for each database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121</a:t>
            </a:fld>
            <a:endParaRPr lang="en-US">
              <a:solidFill>
                <a:prstClr val="black"/>
              </a:solidFill>
            </a:endParaRPr>
          </a:p>
        </p:txBody>
      </p:sp>
    </p:spTree>
    <p:extLst>
      <p:ext uri="{BB962C8B-B14F-4D97-AF65-F5344CB8AC3E}">
        <p14:creationId xmlns:p14="http://schemas.microsoft.com/office/powerpoint/2010/main" val="407215378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122</a:t>
            </a:fld>
            <a:endParaRPr lang="en-US">
              <a:solidFill>
                <a:prstClr val="black"/>
              </a:solidFill>
            </a:endParaRPr>
          </a:p>
        </p:txBody>
      </p:sp>
    </p:spTree>
    <p:extLst>
      <p:ext uri="{BB962C8B-B14F-4D97-AF65-F5344CB8AC3E}">
        <p14:creationId xmlns:p14="http://schemas.microsoft.com/office/powerpoint/2010/main" val="194492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endParaRPr lang="en-US" dirty="0"/>
          </a:p>
          <a:p>
            <a:r>
              <a:rPr lang="en-US" b="1" dirty="0"/>
              <a:t>Speaker Notes</a:t>
            </a:r>
          </a:p>
          <a:p>
            <a:pPr marL="171450" indent="-171450">
              <a:buFont typeface="Arial" pitchFamily="34" charset="0"/>
              <a:buChar char="•"/>
            </a:pPr>
            <a:r>
              <a:rPr lang="en-NZ" dirty="0"/>
              <a:t>The Table service provides structured storage in the form of tables. </a:t>
            </a:r>
          </a:p>
          <a:p>
            <a:pPr marL="171450" indent="-171450">
              <a:buFont typeface="Arial" pitchFamily="34" charset="0"/>
              <a:buChar char="•"/>
            </a:pPr>
            <a:r>
              <a:rPr lang="en-NZ" dirty="0"/>
              <a:t>The Table service supports a REST API that is compliant with the ADO.NET Data Services REST API. </a:t>
            </a:r>
          </a:p>
          <a:p>
            <a:pPr marL="171450" indent="-171450">
              <a:buFont typeface="Arial" pitchFamily="34" charset="0"/>
              <a:buChar char="•"/>
            </a:pPr>
            <a:r>
              <a:rPr lang="en-NZ" dirty="0"/>
              <a:t>Developers may also use the .NET Client Library for ADO.NET Data Services to access the Table service.</a:t>
            </a:r>
            <a:endParaRPr lang="en-US" b="1"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endParaRPr lang="en-US" dirty="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a:p>
          <a:p>
            <a:endParaRPr lang="en-NZ" dirty="0"/>
          </a:p>
          <a:p>
            <a:endParaRPr lang="en-US" dirty="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9209087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This</a:t>
            </a:r>
            <a:r>
              <a:rPr lang="sv-SE" dirty="0"/>
              <a:t> </a:t>
            </a:r>
            <a:r>
              <a:rPr lang="sv-SE" dirty="0" err="1"/>
              <a:t>section</a:t>
            </a:r>
            <a:r>
              <a:rPr lang="sv-SE" dirty="0"/>
              <a:t> is </a:t>
            </a:r>
            <a:r>
              <a:rPr lang="sv-SE" dirty="0" err="1"/>
              <a:t>optional</a:t>
            </a:r>
            <a:r>
              <a:rPr lang="sv-SE" dirty="0"/>
              <a:t>. If </a:t>
            </a:r>
            <a:r>
              <a:rPr lang="sv-SE" dirty="0" err="1"/>
              <a:t>you</a:t>
            </a:r>
            <a:r>
              <a:rPr lang="sv-SE" dirty="0"/>
              <a:t> </a:t>
            </a:r>
            <a:r>
              <a:rPr lang="sv-SE" dirty="0" err="1"/>
              <a:t>have</a:t>
            </a:r>
            <a:r>
              <a:rPr lang="sv-SE" dirty="0"/>
              <a:t> an </a:t>
            </a:r>
            <a:r>
              <a:rPr lang="sv-SE" dirty="0" err="1"/>
              <a:t>audience</a:t>
            </a:r>
            <a:r>
              <a:rPr lang="sv-SE" dirty="0"/>
              <a:t> </a:t>
            </a:r>
            <a:r>
              <a:rPr lang="sv-SE" dirty="0" err="1"/>
              <a:t>with</a:t>
            </a:r>
            <a:r>
              <a:rPr lang="sv-SE" dirty="0"/>
              <a:t> a </a:t>
            </a:r>
            <a:r>
              <a:rPr lang="sv-SE" dirty="0" err="1"/>
              <a:t>specifi</a:t>
            </a:r>
            <a:r>
              <a:rPr lang="sv-SE" baseline="0" dirty="0" err="1"/>
              <a:t>c</a:t>
            </a:r>
            <a:r>
              <a:rPr lang="sv-SE" baseline="0" dirty="0"/>
              <a:t> </a:t>
            </a:r>
            <a:r>
              <a:rPr lang="sv-SE" baseline="0" dirty="0" err="1"/>
              <a:t>interest</a:t>
            </a:r>
            <a:r>
              <a:rPr lang="sv-SE" baseline="0" dirty="0"/>
              <a:t> in </a:t>
            </a:r>
            <a:r>
              <a:rPr lang="sv-SE" baseline="0" dirty="0" err="1"/>
              <a:t>this</a:t>
            </a:r>
            <a:r>
              <a:rPr lang="sv-SE" baseline="0" dirty="0"/>
              <a:t> </a:t>
            </a:r>
            <a:r>
              <a:rPr lang="sv-SE" baseline="0" dirty="0" err="1"/>
              <a:t>there</a:t>
            </a:r>
            <a:r>
              <a:rPr lang="sv-SE" baseline="0" dirty="0"/>
              <a:t> </a:t>
            </a:r>
            <a:r>
              <a:rPr lang="sv-SE" baseline="0" dirty="0" err="1"/>
              <a:t>are</a:t>
            </a:r>
            <a:r>
              <a:rPr lang="sv-SE" baseline="0" dirty="0"/>
              <a:t> </a:t>
            </a:r>
            <a:r>
              <a:rPr lang="sv-SE" baseline="0" dirty="0" err="1"/>
              <a:t>many</a:t>
            </a:r>
            <a:r>
              <a:rPr lang="sv-SE" baseline="0" dirty="0"/>
              <a:t> </a:t>
            </a:r>
            <a:r>
              <a:rPr lang="sv-SE" baseline="0" dirty="0" err="1"/>
              <a:t>more</a:t>
            </a:r>
            <a:r>
              <a:rPr lang="sv-SE" baseline="0" dirty="0"/>
              <a:t> </a:t>
            </a:r>
            <a:r>
              <a:rPr lang="sv-SE" baseline="0" dirty="0" err="1"/>
              <a:t>slides</a:t>
            </a:r>
            <a:r>
              <a:rPr lang="sv-SE" baseline="0" dirty="0"/>
              <a:t> </a:t>
            </a:r>
            <a:r>
              <a:rPr lang="sv-SE" baseline="0" dirty="0" err="1"/>
              <a:t>hidden</a:t>
            </a:r>
            <a:r>
              <a:rPr lang="sv-SE" baseline="0" dirty="0"/>
              <a:t> in a </a:t>
            </a:r>
            <a:r>
              <a:rPr lang="sv-SE" baseline="0" dirty="0" err="1"/>
              <a:t>section</a:t>
            </a:r>
            <a:r>
              <a:rPr lang="sv-SE" baseline="0" dirty="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123</a:t>
            </a:fld>
            <a:endParaRPr lang="en-US"/>
          </a:p>
        </p:txBody>
      </p:sp>
    </p:spTree>
    <p:extLst>
      <p:ext uri="{BB962C8B-B14F-4D97-AF65-F5344CB8AC3E}">
        <p14:creationId xmlns:p14="http://schemas.microsoft.com/office/powerpoint/2010/main" val="27616584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latin typeface="Segoe UI Light" panose="020B0502040204020203" pitchFamily="34" charset="0"/>
                <a:cs typeface="Segoe UI Light" panose="020B0502040204020203" pitchFamily="34" charset="0"/>
              </a:rPr>
              <a:t>Classic 3-tier enterprise architecture</a:t>
            </a:r>
          </a:p>
          <a:p>
            <a:pPr algn="l"/>
            <a:r>
              <a:rPr lang="en-US" dirty="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124</a:t>
            </a:fld>
            <a:endParaRPr lang="en-US" dirty="0">
              <a:solidFill>
                <a:prstClr val="black"/>
              </a:solidFill>
            </a:endParaRPr>
          </a:p>
        </p:txBody>
      </p:sp>
    </p:spTree>
    <p:extLst>
      <p:ext uri="{BB962C8B-B14F-4D97-AF65-F5344CB8AC3E}">
        <p14:creationId xmlns:p14="http://schemas.microsoft.com/office/powerpoint/2010/main" val="22532081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125</a:t>
            </a:fld>
            <a:endParaRPr lang="en-US"/>
          </a:p>
        </p:txBody>
      </p:sp>
    </p:spTree>
    <p:extLst>
      <p:ext uri="{BB962C8B-B14F-4D97-AF65-F5344CB8AC3E}">
        <p14:creationId xmlns:p14="http://schemas.microsoft.com/office/powerpoint/2010/main" val="33536521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solidFill>
                  <a:srgbClr val="00B0F0"/>
                </a:solidFill>
              </a:rPr>
              <a:t>Vertical: </a:t>
            </a:r>
            <a:r>
              <a:rPr lang="en-US" dirty="0"/>
              <a:t>Change service-tiers for a given database as capacity needs fluctuate</a:t>
            </a:r>
          </a:p>
          <a:p>
            <a:pPr marL="0" indent="0">
              <a:buNone/>
            </a:pPr>
            <a:r>
              <a:rPr lang="en-US" dirty="0">
                <a:solidFill>
                  <a:srgbClr val="00B0F0"/>
                </a:solidFill>
              </a:rPr>
              <a:t>Horizontal: </a:t>
            </a:r>
            <a:r>
              <a:rPr lang="en-US" dirty="0"/>
              <a:t>Add or remove databases as more or less capacity is needed</a:t>
            </a:r>
          </a:p>
          <a:p>
            <a:pPr marL="0" indent="0">
              <a:buNone/>
            </a:pPr>
            <a:endParaRPr lang="en-US" dirty="0"/>
          </a:p>
          <a:p>
            <a:pPr marL="0" indent="0">
              <a:buNone/>
            </a:pPr>
            <a:r>
              <a:rPr lang="en-US" b="1" dirty="0"/>
              <a:t>Animation:</a:t>
            </a:r>
          </a:p>
          <a:p>
            <a:pPr marL="0" indent="0">
              <a:buNone/>
            </a:pPr>
            <a:endParaRPr lang="en-US" dirty="0"/>
          </a:p>
          <a:p>
            <a:pPr marL="0" indent="0">
              <a:buNone/>
            </a:pPr>
            <a:r>
              <a:rPr lang="en-US" dirty="0"/>
              <a:t>We</a:t>
            </a:r>
            <a:r>
              <a:rPr lang="en-US" baseline="0" dirty="0"/>
              <a:t> start off with 3 basic databases</a:t>
            </a:r>
          </a:p>
          <a:p>
            <a:pPr marL="0" indent="0">
              <a:buNone/>
            </a:pPr>
            <a:r>
              <a:rPr lang="en-US" baseline="0" dirty="0"/>
              <a:t>[click]: We can vertically scale one of these to a standard instance</a:t>
            </a:r>
          </a:p>
          <a:p>
            <a:pPr marL="0" indent="0">
              <a:buNone/>
            </a:pPr>
            <a:r>
              <a:rPr lang="en-US" baseline="0" dirty="0"/>
              <a:t>[click]: We can also add more instances by scaling horizontally</a:t>
            </a:r>
          </a:p>
          <a:p>
            <a:pPr marL="0" indent="0">
              <a:buNone/>
            </a:pPr>
            <a:r>
              <a:rPr lang="en-US" baseline="0" dirty="0"/>
              <a:t>[click]: If an instance need more headroom, we can always still vertically scale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126</a:t>
            </a:fld>
            <a:endParaRPr lang="en-US"/>
          </a:p>
        </p:txBody>
      </p:sp>
    </p:spTree>
    <p:extLst>
      <p:ext uri="{BB962C8B-B14F-4D97-AF65-F5344CB8AC3E}">
        <p14:creationId xmlns:p14="http://schemas.microsoft.com/office/powerpoint/2010/main" val="39037313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127</a:t>
            </a:fld>
            <a:endParaRPr lang="en-US" dirty="0">
              <a:solidFill>
                <a:prstClr val="black"/>
              </a:solidFill>
            </a:endParaRPr>
          </a:p>
        </p:txBody>
      </p:sp>
    </p:spTree>
    <p:extLst>
      <p:ext uri="{BB962C8B-B14F-4D97-AF65-F5344CB8AC3E}">
        <p14:creationId xmlns:p14="http://schemas.microsoft.com/office/powerpoint/2010/main" val="2692365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a:t>
            </a:r>
            <a:r>
              <a:rPr lang="sv-SE" baseline="0" dirty="0"/>
              <a:t>SQL Server in a Microsoft Azure Virtual Machine!</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128</a:t>
            </a:fld>
            <a:endParaRPr lang="en-US"/>
          </a:p>
        </p:txBody>
      </p:sp>
    </p:spTree>
    <p:extLst>
      <p:ext uri="{BB962C8B-B14F-4D97-AF65-F5344CB8AC3E}">
        <p14:creationId xmlns:p14="http://schemas.microsoft.com/office/powerpoint/2010/main" val="18485010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131</a:t>
            </a:fld>
            <a:endParaRPr lang="en-US"/>
          </a:p>
        </p:txBody>
      </p:sp>
    </p:spTree>
    <p:extLst>
      <p:ext uri="{BB962C8B-B14F-4D97-AF65-F5344CB8AC3E}">
        <p14:creationId xmlns:p14="http://schemas.microsoft.com/office/powerpoint/2010/main" val="3935047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Full-Text Search </a:t>
            </a:r>
            <a:r>
              <a:rPr lang="en-US"/>
              <a:t>now supported</a:t>
            </a:r>
            <a:r>
              <a:rPr lang="en-US" baseline="0"/>
              <a:t> https://msdn.microsoft.com/library/ms142571.aspx</a:t>
            </a:r>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132</a:t>
            </a:fld>
            <a:endParaRPr lang="en-US"/>
          </a:p>
        </p:txBody>
      </p:sp>
    </p:spTree>
    <p:extLst>
      <p:ext uri="{BB962C8B-B14F-4D97-AF65-F5344CB8AC3E}">
        <p14:creationId xmlns:p14="http://schemas.microsoft.com/office/powerpoint/2010/main" val="10691175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speaking of customers, let’s move on to some</a:t>
            </a:r>
            <a:r>
              <a:rPr lang="en-US" baseline="0" dirty="0"/>
              <a:t> of the scenarios that we’ve seen DocDB used for. DocDB is particularly suited for web and mobile application development of all types, but a few scenarios seem to be great fit for the service and we’ve seen these scenarios in the private preview.</a:t>
            </a:r>
          </a:p>
          <a:p>
            <a:endParaRPr lang="en-US" baseline="0" dirty="0"/>
          </a:p>
          <a:p>
            <a:pPr algn="l" defTabSz="932472" fontAlgn="base">
              <a:spcBef>
                <a:spcPct val="0"/>
              </a:spcBef>
              <a:spcAft>
                <a:spcPct val="0"/>
              </a:spcAft>
            </a:pPr>
            <a:r>
              <a:rPr lang="en-US" sz="1400" b="1" dirty="0">
                <a:solidFill>
                  <a:schemeClr val="bg1"/>
                </a:solidFill>
              </a:rPr>
              <a:t>Catalog Data</a:t>
            </a:r>
          </a:p>
          <a:p>
            <a:pPr algn="ctr" defTabSz="932472" fontAlgn="base">
              <a:spcBef>
                <a:spcPct val="0"/>
              </a:spcBef>
              <a:spcAft>
                <a:spcPct val="0"/>
              </a:spcAft>
            </a:pPr>
            <a:endParaRPr lang="en-US" sz="14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Store, query and process entities – people, places, things</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Evolve item schema and attributes based on application needs</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Tune indexing to match query and performance needs </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Examples include product catalogs, user profiles, device information i.e. </a:t>
            </a:r>
            <a:r>
              <a:rPr lang="en-US" sz="1200" dirty="0" err="1">
                <a:solidFill>
                  <a:schemeClr val="bg1"/>
                </a:solidFill>
              </a:rPr>
              <a:t>IoT</a:t>
            </a:r>
            <a:r>
              <a:rPr lang="en-US" sz="1200" dirty="0">
                <a:solidFill>
                  <a:schemeClr val="bg1"/>
                </a:solidFill>
              </a:rPr>
              <a:t> systems</a:t>
            </a:r>
          </a:p>
          <a:p>
            <a:pPr marL="171450" indent="-1714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algn="l" defTabSz="932472" fontAlgn="base">
              <a:spcBef>
                <a:spcPct val="0"/>
              </a:spcBef>
              <a:spcAft>
                <a:spcPct val="0"/>
              </a:spcAft>
            </a:pPr>
            <a:r>
              <a:rPr lang="en-US" sz="1200" b="1" dirty="0">
                <a:solidFill>
                  <a:schemeClr val="bg1"/>
                </a:solidFill>
              </a:rPr>
              <a:t>Preferences and State</a:t>
            </a:r>
          </a:p>
          <a:p>
            <a:pPr algn="ctr" defTabSz="932472" fontAlgn="base">
              <a:spcBef>
                <a:spcPct val="0"/>
              </a:spcBef>
              <a:spcAft>
                <a:spcPct val="0"/>
              </a:spcAft>
            </a:pPr>
            <a:endParaRPr lang="en-US" sz="11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Store user preference data for application experiences and UI customization</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Store application information including game state or device configuration information</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Support cross document transactions i.e. item transfer </a:t>
            </a:r>
            <a:br>
              <a:rPr lang="en-US" sz="1100" dirty="0">
                <a:solidFill>
                  <a:schemeClr val="bg1"/>
                </a:solidFill>
              </a:rPr>
            </a:br>
            <a:r>
              <a:rPr lang="en-US" sz="1100" dirty="0">
                <a:solidFill>
                  <a:schemeClr val="bg1"/>
                </a:solidFill>
              </a:rPr>
              <a:t>or concurrent add/remove operations</a:t>
            </a: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pPr algn="l" defTabSz="932472" fontAlgn="base">
              <a:spcBef>
                <a:spcPct val="0"/>
              </a:spcBef>
              <a:spcAft>
                <a:spcPct val="0"/>
              </a:spcAft>
            </a:pPr>
            <a:r>
              <a:rPr lang="en-US" sz="1200" b="1" dirty="0">
                <a:solidFill>
                  <a:schemeClr val="bg1"/>
                </a:solidFill>
              </a:rPr>
              <a:t>Event Store</a:t>
            </a:r>
          </a:p>
          <a:p>
            <a:pPr algn="ctr" defTabSz="932472" fontAlgn="base">
              <a:spcBef>
                <a:spcPct val="0"/>
              </a:spcBef>
              <a:spcAft>
                <a:spcPct val="0"/>
              </a:spcAft>
            </a:pPr>
            <a:endParaRPr lang="en-US" sz="11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Process store and query device and application events in near real time i.e. </a:t>
            </a:r>
            <a:r>
              <a:rPr lang="en-US" sz="1100" dirty="0" err="1">
                <a:solidFill>
                  <a:schemeClr val="bg1"/>
                </a:solidFill>
              </a:rPr>
              <a:t>IoT</a:t>
            </a:r>
            <a:r>
              <a:rPr lang="en-US" sz="1100" dirty="0">
                <a:solidFill>
                  <a:schemeClr val="bg1"/>
                </a:solidFill>
              </a:rPr>
              <a:t> systems</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Partition data as time-series or by source ID</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Expose web APIs and application experiences over event data with diverse structure</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Archive or delete data as it ages out</a:t>
            </a: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pPr algn="l" defTabSz="932472" fontAlgn="base">
              <a:spcBef>
                <a:spcPct val="0"/>
              </a:spcBef>
              <a:spcAft>
                <a:spcPct val="0"/>
              </a:spcAft>
            </a:pPr>
            <a:r>
              <a:rPr lang="en-US" sz="1400" b="1" dirty="0">
                <a:solidFill>
                  <a:schemeClr val="bg1"/>
                </a:solidFill>
              </a:rPr>
              <a:t>User Generated Content</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Store user generated content such as blogs, comments, annotations.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Support varying properties based on consumption platform (web, mobile)</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Rapidly evolve schema based on application needs</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algn="l" defTabSz="932472" fontAlgn="base">
              <a:spcBef>
                <a:spcPct val="0"/>
              </a:spcBef>
              <a:spcAft>
                <a:spcPct val="0"/>
              </a:spcAft>
            </a:pPr>
            <a:r>
              <a:rPr lang="en-US" sz="1400" b="1" dirty="0">
                <a:solidFill>
                  <a:schemeClr val="bg1"/>
                </a:solidFill>
              </a:rPr>
              <a:t>Data Exchange</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Consume, aggregate and serve data from a variety of sources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Adapt to evolving schemas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Offer queries over heterogeneous document structures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Scale data consumption or delivery from disparate sources</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endParaRPr lang="en-US" baseline="0" dirty="0"/>
          </a:p>
        </p:txBody>
      </p:sp>
      <p:sp>
        <p:nvSpPr>
          <p:cNvPr id="4" name="Slide Number Placeholder 3"/>
          <p:cNvSpPr>
            <a:spLocks noGrp="1"/>
          </p:cNvSpPr>
          <p:nvPr>
            <p:ph type="sldNum" sz="quarter" idx="10"/>
          </p:nvPr>
        </p:nvSpPr>
        <p:spPr/>
        <p:txBody>
          <a:bodyPr/>
          <a:lstStyle/>
          <a:p>
            <a:fld id="{1BEF7A34-06B2-4D5D-AD9D-2BB89658D3B3}" type="slidenum">
              <a:rPr lang="en-US" smtClean="0">
                <a:solidFill>
                  <a:prstClr val="black"/>
                </a:solidFill>
              </a:rPr>
              <a:pPr/>
              <a:t>148</a:t>
            </a:fld>
            <a:endParaRPr lang="en-US" dirty="0">
              <a:solidFill>
                <a:prstClr val="black"/>
              </a:solidFill>
            </a:endParaRPr>
          </a:p>
        </p:txBody>
      </p:sp>
    </p:spTree>
    <p:extLst>
      <p:ext uri="{BB962C8B-B14F-4D97-AF65-F5344CB8AC3E}">
        <p14:creationId xmlns:p14="http://schemas.microsoft.com/office/powerpoint/2010/main" val="6852386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Source: http://azure.microsoft.com/en-us/documentation/articles/documentdb-resources/#documents</a:t>
            </a:r>
          </a:p>
          <a:p>
            <a:br>
              <a:rPr lang="en-US">
                <a:latin typeface="Calibri"/>
              </a:rPr>
            </a:br>
            <a:endParaRPr lang="en-US">
              <a:latin typeface="Calibri"/>
            </a:endParaRPr>
          </a:p>
          <a:p>
            <a:r>
              <a:rPr lang="en-US">
                <a:latin typeface="Calibri"/>
              </a:rPr>
              <a:t>You can insert, replace, delete, read, enumerate and query arbitrary JSON documents in a collection. DocumentDB does not mandate any schema and does not require secondary indexes in order to support querying over documents in a collection. </a:t>
            </a:r>
          </a:p>
          <a:p>
            <a:br>
              <a:rPr lang="en-US">
                <a:latin typeface="Calibri"/>
              </a:rPr>
            </a:br>
            <a:endParaRPr lang="en-US">
              <a:latin typeface="Calibri"/>
            </a:endParaRPr>
          </a:p>
          <a:p>
            <a:r>
              <a:rPr lang="en-US">
                <a:latin typeface="Calibri"/>
              </a:rPr>
              <a:t>Being a truly open database service , DocumentDB does not invent any specialized data types (e.g. date time) or specific encodings for JSON documents. Note that DocumentDB does not require any special JSON conventions to codify the relationships among various documents; the SQL query language of DocumentDB provides very powerful hierarchical and relational query operators to query and project documents without any special annotations or need to codify relationships among documents using distinguished properties. </a:t>
            </a:r>
          </a:p>
          <a:p>
            <a:br>
              <a:rPr lang="en-US">
                <a:latin typeface="Calibri"/>
              </a:rPr>
            </a:br>
            <a:endParaRPr lang="en-US">
              <a:latin typeface="Calibri"/>
            </a:endParaRPr>
          </a:p>
          <a:p>
            <a:r>
              <a:rPr lang="en-US">
                <a:latin typeface="Calibri"/>
              </a:rPr>
              <a:t>As with all other resources, documents can be created, replaced, deleted, read, enumerated and queried easily using either REST APIs or any of the client SDKs. Deleting a document instantly frees up the quota corresponding to all of the nested attachments. The read consistency level of documents follows the consistency policy on the database account. This policy can be overridden on a per-request basis depending on data consistency requirements of your application .When querying documents, the read consistency follows the indexing mode set on the collection. For “consistent”, this follows the account’s consistency policy. </a:t>
            </a:r>
          </a:p>
          <a:p>
            <a:br>
              <a:rPr lang="en-US">
                <a:latin typeface="Calibri"/>
              </a:rPr>
            </a:br>
            <a:endParaRPr lang="en-US">
              <a:latin typeface="Calibri"/>
            </a:endParaRPr>
          </a:p>
          <a:p>
            <a:br>
              <a:rPr lang="en-US">
                <a:latin typeface="Calibri"/>
              </a:rPr>
            </a:br>
            <a:endParaRPr lang="en-US">
              <a:latin typeface="Calibri"/>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a:t>
            </a:fld>
            <a:endParaRPr lang="en-US"/>
          </a:p>
        </p:txBody>
      </p:sp>
    </p:spTree>
    <p:extLst>
      <p:ext uri="{BB962C8B-B14F-4D97-AF65-F5344CB8AC3E}">
        <p14:creationId xmlns:p14="http://schemas.microsoft.com/office/powerpoint/2010/main" val="2653638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925689"/>
          </a:xfrm>
        </p:spPr>
        <p:txBody>
          <a:bodyPr anchor="ctr">
            <a:normAutofit/>
          </a:bodyPr>
          <a:lstStyle>
            <a:lvl1pPr marL="0" algn="ctr">
              <a:defRPr lang="en-US" sz="2800" kern="1200" dirty="0">
                <a:solidFill>
                  <a:schemeClr val="tx1"/>
                </a:solidFill>
                <a:latin typeface="+mj-lt"/>
                <a:ea typeface="+mn-ea"/>
                <a:cs typeface="+mn-cs"/>
              </a:defRPr>
            </a:lvl1pPr>
          </a:lstStyle>
          <a:p>
            <a:r>
              <a:rPr lang="en-US" dirty="0"/>
              <a:t>Click to edit Master title style</a:t>
            </a:r>
          </a:p>
        </p:txBody>
      </p:sp>
      <p:sp>
        <p:nvSpPr>
          <p:cNvPr id="3" name="Subtitle 2"/>
          <p:cNvSpPr>
            <a:spLocks noGrp="1"/>
          </p:cNvSpPr>
          <p:nvPr>
            <p:ph type="subTitle" idx="1"/>
          </p:nvPr>
        </p:nvSpPr>
        <p:spPr>
          <a:xfrm>
            <a:off x="0" y="0"/>
            <a:ext cx="12192000" cy="6858000"/>
          </a:xfrm>
        </p:spPr>
        <p:txBody>
          <a:bodyPr>
            <a:normAutofit/>
          </a:bodyPr>
          <a:lstStyle>
            <a:lvl1pPr marL="0" indent="0" algn="ctr">
              <a:buNone/>
              <a:defRPr sz="6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784440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910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292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839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Blank Color 1 Layout">
    <p:bg>
      <p:bgPr>
        <a:solidFill>
          <a:srgbClr val="007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126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Blank Color 1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312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Blank Color 1 Layout">
    <p:bg>
      <p:bgPr>
        <a:solidFill>
          <a:srgbClr val="C86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393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Blank Color 1 Layout">
    <p:bg>
      <p:bgPr>
        <a:solidFill>
          <a:srgbClr val="58005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5986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7962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Blank Color 1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5194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EEB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7464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70868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536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41909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20361327"/>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11139383"/>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27043761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06462976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5646383"/>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2838551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1309635"/>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10631"/>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0" y="0"/>
            <a:ext cx="12191999" cy="6858000"/>
          </a:xfrm>
        </p:spPr>
        <p:txBody>
          <a:bodyPr anchor="ctr">
            <a:normAutofit/>
          </a:bodyPr>
          <a:lstStyle>
            <a:lvl1pPr algn="ctr">
              <a:defRPr lang="en-US" sz="16600" kern="1200" dirty="0">
                <a:solidFill>
                  <a:schemeClr val="bg1"/>
                </a:solidFill>
                <a:latin typeface="+mj-lt"/>
                <a:ea typeface="+mj-ea"/>
                <a:cs typeface="+mj-cs"/>
              </a:defRPr>
            </a:lvl1pPr>
          </a:lstStyle>
          <a:p>
            <a:r>
              <a:rPr lang="en-US" dirty="0"/>
              <a:t>Video</a:t>
            </a:r>
          </a:p>
        </p:txBody>
      </p:sp>
    </p:spTree>
    <p:extLst>
      <p:ext uri="{BB962C8B-B14F-4D97-AF65-F5344CB8AC3E}">
        <p14:creationId xmlns:p14="http://schemas.microsoft.com/office/powerpoint/2010/main" val="16755837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072048576"/>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162557192"/>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82175588"/>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6352530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7424390"/>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896707204"/>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3720670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58808294"/>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8"/>
            <a:ext cx="9859116" cy="2697988"/>
          </a:xfrm>
          <a:noFill/>
        </p:spPr>
        <p:txBody>
          <a:bodyPr tIns="91409" bIns="91409" anchor="t" anchorCtr="0"/>
          <a:lstStyle>
            <a:lvl1pPr>
              <a:defRPr sz="7058" spc="-99"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14" tIns="146252" rIns="182814" bIns="146252">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
        <p:nvSpPr>
          <p:cNvPr id="6" name="Rectangle 5"/>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17699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a:solidFill>
                  <a:srgbClr val="FFFFFF"/>
                </a:solidFill>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779485549"/>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6858000"/>
          </a:xfrm>
        </p:spPr>
        <p:txBody>
          <a:bodyPr anchor="ctr">
            <a:noAutofit/>
          </a:bodyPr>
          <a:lstStyle>
            <a:lvl1pPr algn="ctr">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30982805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492947708"/>
      </p:ext>
    </p:extLst>
  </p:cSld>
  <p:clrMapOvr>
    <a:masterClrMapping/>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724207538"/>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86002679"/>
      </p:ext>
    </p:extLst>
  </p:cSld>
  <p:clrMapOvr>
    <a:masterClrMapping/>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445411268"/>
      </p:ext>
    </p:extLst>
  </p:cSld>
  <p:clrMapOvr>
    <a:masterClrMapping/>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18430480"/>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941535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80624455"/>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06214321"/>
      </p:ext>
    </p:extLst>
  </p:cSld>
  <p:clrMapOvr>
    <a:masterClrMapping/>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66325987"/>
      </p:ext>
    </p:extLst>
  </p:cSld>
  <p:clrMapOvr>
    <a:masterClrMapping/>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402266684"/>
      </p:ext>
    </p:extLst>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51823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683399041"/>
      </p:ext>
    </p:extLst>
  </p:cSld>
  <p:clrMapOvr>
    <a:masterClrMapping/>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35703874"/>
      </p:ext>
    </p:extLst>
  </p:cSld>
  <p:clrMapOvr>
    <a:masterClrMapping/>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3566054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13137731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806815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11423428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1138590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95504205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2692608643"/>
      </p:ext>
    </p:extLst>
  </p:cSld>
  <p:clrMapOvr>
    <a:masterClrMapping/>
  </p:clrMapOvr>
  <p:transition>
    <p:fade/>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032316"/>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51031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915098266"/>
      </p:ext>
    </p:extLst>
  </p:cSld>
  <p:clrMapOvr>
    <a:masterClrMapping/>
  </p:clrMapOvr>
  <p:transition>
    <p:fade/>
  </p:transition>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984654676"/>
      </p:ext>
    </p:extLst>
  </p:cSld>
  <p:clrMapOvr>
    <a:masterClrMapping/>
  </p:clrMapOvr>
  <p:transition>
    <p:fade/>
  </p:transition>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23371508"/>
      </p:ext>
    </p:extLst>
  </p:cSld>
  <p:clrMapOvr>
    <a:masterClrMapping/>
  </p:clrMapOvr>
  <p:transition>
    <p:fade/>
  </p:transition>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35453992"/>
      </p:ext>
    </p:extLst>
  </p:cSld>
  <p:clrMapOvr>
    <a:masterClrMapping/>
  </p:clrMapOvr>
  <p:transition>
    <p:fade/>
  </p:transition>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13001035"/>
      </p:ext>
    </p:extLst>
  </p:cSld>
  <p:clrMapOvr>
    <a:masterClrMapping/>
  </p:clrMapOvr>
  <p:transition>
    <p:fade/>
  </p:transition>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84419255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85372818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348248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334189874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43058406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3597670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52220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204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06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image" Target="../media/image9.pn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theme" Target="../theme/theme2.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image" Target="../media/image5.png"/><Relationship Id="rId8"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12192000" cy="6858000"/>
          </a:xfrm>
          <a:prstGeom prst="rect">
            <a:avLst/>
          </a:prstGeom>
        </p:spPr>
        <p:txBody>
          <a:bodyPr vert="horz" lIns="91440" tIns="45720" rIns="91440" bIns="45720" rtlCol="0" anchor="ctr">
            <a:normAutofit/>
          </a:bodyPr>
          <a:lstStyle/>
          <a:p>
            <a:pPr lvl="0"/>
            <a:r>
              <a:rPr lang="en-US" dirty="0"/>
              <a:t>Click to edit Master text styles</a:t>
            </a:r>
          </a:p>
        </p:txBody>
      </p:sp>
      <p:sp>
        <p:nvSpPr>
          <p:cNvPr id="2" name="Title Placeholder 1"/>
          <p:cNvSpPr>
            <a:spLocks noGrp="1"/>
          </p:cNvSpPr>
          <p:nvPr>
            <p:ph type="title"/>
          </p:nvPr>
        </p:nvSpPr>
        <p:spPr>
          <a:xfrm>
            <a:off x="0" y="0"/>
            <a:ext cx="12201418" cy="8128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677691810"/>
      </p:ext>
    </p:extLst>
  </p:cSld>
  <p:clrMap bg1="lt1" tx1="dk1" bg2="lt2" tx2="dk2" accent1="accent1" accent2="accent2" accent3="accent3" accent4="accent4" accent5="accent5" accent6="accent6" hlink="hlink" folHlink="folHlink"/>
  <p:sldLayoutIdLst>
    <p:sldLayoutId id="2147483661" r:id="rId1"/>
    <p:sldLayoutId id="2147483687" r:id="rId2"/>
    <p:sldLayoutId id="2147483690" r:id="rId3"/>
    <p:sldLayoutId id="2147483685" r:id="rId4"/>
    <p:sldLayoutId id="2147483662" r:id="rId5"/>
    <p:sldLayoutId id="2147483693" r:id="rId6"/>
    <p:sldLayoutId id="2147483696" r:id="rId7"/>
    <p:sldLayoutId id="2147483666" r:id="rId8"/>
    <p:sldLayoutId id="2147483692" r:id="rId9"/>
    <p:sldLayoutId id="2147483703" r:id="rId10"/>
    <p:sldLayoutId id="2147483704" r:id="rId11"/>
    <p:sldLayoutId id="2147483705" r:id="rId12"/>
    <p:sldLayoutId id="2147483706" r:id="rId13"/>
    <p:sldLayoutId id="2147483707" r:id="rId14"/>
    <p:sldLayoutId id="2147483708" r:id="rId15"/>
    <p:sldLayoutId id="2147483709" r:id="rId16"/>
    <p:sldLayoutId id="2147483711" r:id="rId17"/>
    <p:sldLayoutId id="2147483712" r:id="rId18"/>
    <p:sldLayoutId id="2147483713" r:id="rId19"/>
    <p:sldLayoutId id="2147483688" r:id="rId20"/>
    <p:sldLayoutId id="2147483701" r:id="rId21"/>
    <p:sldLayoutId id="2147483747" r:id="rId22"/>
    <p:sldLayoutId id="2147483748" r:id="rId23"/>
    <p:sldLayoutId id="2147483749" r:id="rId24"/>
    <p:sldLayoutId id="2147483750" r:id="rId25"/>
    <p:sldLayoutId id="2147483752" r:id="rId26"/>
    <p:sldLayoutId id="2147483753" r:id="rId27"/>
    <p:sldLayoutId id="2147483754" r:id="rId28"/>
    <p:sldLayoutId id="2147483755"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8" r:id="rId38"/>
  </p:sldLayoutIdLst>
  <p:hf hdr="0" ftr="0" dt="0"/>
  <p:txStyles>
    <p:title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9718330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10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8.xml"/></Relationships>
</file>

<file path=ppt/slides/_rels/slide10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4.xml"/><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7.xml"/></Relationships>
</file>

<file path=ppt/slides/_rels/slide1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4.xml"/><Relationship Id="rId1" Type="http://schemas.openxmlformats.org/officeDocument/2006/relationships/slideLayout" Target="../slideLayouts/slideLayout36.xml"/><Relationship Id="rId4" Type="http://schemas.openxmlformats.org/officeDocument/2006/relationships/image" Target="../media/image19.emf"/></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6.xml"/><Relationship Id="rId1" Type="http://schemas.openxmlformats.org/officeDocument/2006/relationships/slideLayout" Target="../slideLayouts/slideLayout22.xml"/></Relationships>
</file>

<file path=ppt/slides/_rels/slide1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7.xml"/><Relationship Id="rId1" Type="http://schemas.openxmlformats.org/officeDocument/2006/relationships/slideLayout" Target="../slideLayouts/slideLayout36.xml"/><Relationship Id="rId5" Type="http://schemas.openxmlformats.org/officeDocument/2006/relationships/image" Target="../media/image53.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88.xml"/><Relationship Id="rId1" Type="http://schemas.openxmlformats.org/officeDocument/2006/relationships/slideLayout" Target="../slideLayouts/slideLayout36.xml"/><Relationship Id="rId5" Type="http://schemas.openxmlformats.org/officeDocument/2006/relationships/image" Target="../media/image56.jpeg"/><Relationship Id="rId4" Type="http://schemas.openxmlformats.org/officeDocument/2006/relationships/image" Target="../media/image55.emf"/></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6.xml"/></Relationships>
</file>

<file path=ppt/slides/_rels/slide1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0.xml"/><Relationship Id="rId1" Type="http://schemas.openxmlformats.org/officeDocument/2006/relationships/slideLayout" Target="../slideLayouts/slideLayout22.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0.xml"/><Relationship Id="rId1" Type="http://schemas.openxmlformats.org/officeDocument/2006/relationships/vmlDrawing" Target="../drawings/vmlDrawing1.vml"/><Relationship Id="rId5" Type="http://schemas.openxmlformats.org/officeDocument/2006/relationships/image" Target="../media/image57.emf"/><Relationship Id="rId4" Type="http://schemas.openxmlformats.org/officeDocument/2006/relationships/package" Target="../embeddings/Microsoft_Visio_Drawing11.vsdx"/></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6.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37.xml"/><Relationship Id="rId1" Type="http://schemas.openxmlformats.org/officeDocument/2006/relationships/vmlDrawing" Target="../drawings/vmlDrawing2.vml"/><Relationship Id="rId5" Type="http://schemas.openxmlformats.org/officeDocument/2006/relationships/image" Target="../media/image58.emf"/><Relationship Id="rId4" Type="http://schemas.openxmlformats.org/officeDocument/2006/relationships/package" Target="../embeddings/Microsoft_Visio_Drawing122.vsdx"/></Relationships>
</file>

<file path=ppt/slides/_rels/slide12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95.xml"/><Relationship Id="rId1" Type="http://schemas.openxmlformats.org/officeDocument/2006/relationships/slideLayout" Target="../slideLayouts/slideLayout22.xml"/><Relationship Id="rId4" Type="http://schemas.openxmlformats.org/officeDocument/2006/relationships/image" Target="../media/image60.e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5.xml"/></Relationships>
</file>

<file path=ppt/slides/_rels/slide1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6.emf"/><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16.emf"/><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8.xml"/></Relationships>
</file>

<file path=ppt/slides/_rels/slide1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wmf"/><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2.xml"/><Relationship Id="rId6" Type="http://schemas.microsoft.com/office/2007/relationships/hdphoto" Target="../media/hdphoto4.wdp"/><Relationship Id="rId5" Type="http://schemas.openxmlformats.org/officeDocument/2006/relationships/image" Target="../media/image24.png"/><Relationship Id="rId4" Type="http://schemas.microsoft.com/office/2007/relationships/hdphoto" Target="../media/hdphoto3.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2.xml"/><Relationship Id="rId4" Type="http://schemas.openxmlformats.org/officeDocument/2006/relationships/image" Target="../media/image19.emf"/></Relationships>
</file>

<file path=ppt/slides/_rels/slide4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32.xml"/><Relationship Id="rId4" Type="http://schemas.openxmlformats.org/officeDocument/2006/relationships/image" Target="../media/image19.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5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hyperlink" Target="http://msdn.microsoft.com/en-us/library/azure/dn741327.aspx" TargetMode="External"/><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2.xml"/><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75.xml.rels><?xml version="1.0" encoding="UTF-8" standalone="yes"?>
<Relationships xmlns="http://schemas.openxmlformats.org/package/2006/relationships"><Relationship Id="rId3" Type="http://schemas.openxmlformats.org/officeDocument/2006/relationships/hyperlink" Target="http://www.nuget.org/packages/Microsoft.Azure.SqlDatabase.ElasticScale.Service.SplitMerge/" TargetMode="External"/><Relationship Id="rId2" Type="http://schemas.openxmlformats.org/officeDocument/2006/relationships/hyperlink" Target="http://www.nuget.org/packages/Microsoft.Azure.SqlDatabase.ElasticScale.Client/" TargetMode="External"/><Relationship Id="rId1" Type="http://schemas.openxmlformats.org/officeDocument/2006/relationships/slideLayout" Target="../slideLayouts/slideLayout32.xml"/><Relationship Id="rId6" Type="http://schemas.openxmlformats.org/officeDocument/2006/relationships/hyperlink" Target="https://code.msdn.microsoft.com/" TargetMode="External"/><Relationship Id="rId5" Type="http://schemas.openxmlformats.org/officeDocument/2006/relationships/hyperlink" Target="http://azure.microsoft.com/en-us/documentation/articles/sql-database-elastic-scale-documentation-map/" TargetMode="External"/><Relationship Id="rId4" Type="http://schemas.openxmlformats.org/officeDocument/2006/relationships/hyperlink" Target="http://azure.microsoft.com/en-us/documentation/articles/sql-database-elastic-scale-get-started/" TargetMode="External"/></Relationships>
</file>

<file path=ppt/slides/_rels/slide7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2.png"/><Relationship Id="rId7" Type="http://schemas.microsoft.com/office/2007/relationships/hdphoto" Target="../media/hdphoto4.wdp"/><Relationship Id="rId2" Type="http://schemas.openxmlformats.org/officeDocument/2006/relationships/notesSlide" Target="../notesSlides/notesSlide44.xml"/><Relationship Id="rId1" Type="http://schemas.openxmlformats.org/officeDocument/2006/relationships/slideLayout" Target="../slideLayouts/slideLayout32.xml"/><Relationship Id="rId6" Type="http://schemas.openxmlformats.org/officeDocument/2006/relationships/image" Target="../media/image24.png"/><Relationship Id="rId5" Type="http://schemas.microsoft.com/office/2007/relationships/hdphoto" Target="../media/hdphoto3.wdp"/><Relationship Id="rId4" Type="http://schemas.openxmlformats.org/officeDocument/2006/relationships/image" Target="../media/image23.png"/><Relationship Id="rId9" Type="http://schemas.openxmlformats.org/officeDocument/2006/relationships/image" Target="../media/image33.png"/></Relationships>
</file>

<file path=ppt/slides/_rels/slide7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3.xml"/><Relationship Id="rId4" Type="http://schemas.openxmlformats.org/officeDocument/2006/relationships/image" Target="../media/image19.e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4.xml"/></Relationships>
</file>

<file path=ppt/slides/_rels/slide9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emf"/><Relationship Id="rId9" Type="http://schemas.openxmlformats.org/officeDocument/2006/relationships/image" Target="../media/image41.png"/></Relationships>
</file>

<file path=ppt/slides/_rels/slide9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7.xml"/></Relationships>
</file>

<file path=ppt/slides/_rels/slide9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29.xml"/></Relationships>
</file>

<file path=ppt/slides/_rels/slide9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29.xml"/></Relationships>
</file>

<file path=ppt/slides/_rels/slide9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29.xml"/></Relationships>
</file>

<file path=ppt/slides/_rels/slide9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924"/>
          <a:stretch/>
        </p:blipFill>
        <p:spPr>
          <a:xfrm>
            <a:off x="-18662" y="0"/>
            <a:ext cx="12210661" cy="6858000"/>
          </a:xfrm>
          <a:prstGeom prst="rect">
            <a:avLst/>
          </a:prstGeom>
        </p:spPr>
      </p:pic>
      <p:sp>
        <p:nvSpPr>
          <p:cNvPr id="2" name="Title 1"/>
          <p:cNvSpPr>
            <a:spLocks noGrp="1"/>
          </p:cNvSpPr>
          <p:nvPr>
            <p:ph type="ctrTitle"/>
          </p:nvPr>
        </p:nvSpPr>
        <p:spPr>
          <a:xfrm>
            <a:off x="-18662" y="984738"/>
            <a:ext cx="12210662" cy="3638062"/>
          </a:xfrm>
        </p:spPr>
        <p:txBody>
          <a:bodyPr anchor="ctr">
            <a:noAutofit/>
          </a:bodyPr>
          <a:lstStyle/>
          <a:p>
            <a:pPr algn="l"/>
            <a:r>
              <a:rPr lang="en-US" sz="9600" dirty="0">
                <a:solidFill>
                  <a:schemeClr val="bg1"/>
                </a:solidFill>
              </a:rPr>
              <a:t>Polyglot Persistence in Microsoft Azure</a:t>
            </a:r>
          </a:p>
        </p:txBody>
      </p:sp>
      <p:sp>
        <p:nvSpPr>
          <p:cNvPr id="3" name="Subtitle 2"/>
          <p:cNvSpPr>
            <a:spLocks noGrp="1"/>
          </p:cNvSpPr>
          <p:nvPr>
            <p:ph type="subTitle" idx="1"/>
          </p:nvPr>
        </p:nvSpPr>
        <p:spPr>
          <a:xfrm>
            <a:off x="-18663" y="4261447"/>
            <a:ext cx="12210662" cy="1655762"/>
          </a:xfrm>
        </p:spPr>
        <p:txBody>
          <a:bodyPr>
            <a:normAutofit/>
          </a:bodyPr>
          <a:lstStyle/>
          <a:p>
            <a:pPr marL="252000"/>
            <a:r>
              <a:rPr lang="en-US" sz="2800">
                <a:solidFill>
                  <a:schemeClr val="bg1"/>
                </a:solidFill>
              </a:rPr>
              <a:t>Charalampos Karypidis</a:t>
            </a:r>
            <a:endParaRPr lang="en-US" sz="2800" dirty="0">
              <a:solidFill>
                <a:schemeClr val="bg1"/>
              </a:solidFill>
            </a:endParaRPr>
          </a:p>
          <a:p>
            <a:pPr marL="252000"/>
            <a:r>
              <a:rPr lang="en-US" sz="2800" dirty="0">
                <a:solidFill>
                  <a:schemeClr val="bg1"/>
                </a:solidFill>
                <a:latin typeface="+mj-lt"/>
              </a:rPr>
              <a:t>Freelance Software Engineer  .NET - JavaScript </a:t>
            </a:r>
          </a:p>
          <a:p>
            <a:pPr marL="252000"/>
            <a:r>
              <a:rPr lang="en-US" sz="2800" dirty="0">
                <a:solidFill>
                  <a:schemeClr val="bg1"/>
                </a:solidFill>
              </a:rPr>
              <a:t>@xabikos</a:t>
            </a:r>
            <a:endParaRPr lang="en-US" sz="2800" dirty="0">
              <a:solidFill>
                <a:schemeClr val="bg1"/>
              </a:solidFill>
              <a:latin typeface="+mj-lt"/>
            </a:endParaRPr>
          </a:p>
        </p:txBody>
      </p:sp>
      <p:sp>
        <p:nvSpPr>
          <p:cNvPr id="6" name="TextBox 5"/>
          <p:cNvSpPr txBox="1"/>
          <p:nvPr/>
        </p:nvSpPr>
        <p:spPr>
          <a:xfrm>
            <a:off x="9662578" y="6026925"/>
            <a:ext cx="1978042" cy="400110"/>
          </a:xfrm>
          <a:prstGeom prst="rect">
            <a:avLst/>
          </a:prstGeom>
          <a:noFill/>
        </p:spPr>
        <p:txBody>
          <a:bodyPr wrap="none" rtlCol="0">
            <a:spAutoFit/>
          </a:bodyPr>
          <a:lstStyle/>
          <a:p>
            <a:r>
              <a:rPr lang="en-US" sz="2000" dirty="0">
                <a:solidFill>
                  <a:schemeClr val="bg1"/>
                </a:solidFill>
              </a:rPr>
              <a:t>Microsoft Azure</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t">
            <a:normAutofit/>
          </a:bodyPr>
          <a:lstStyle/>
          <a:p>
            <a:r>
              <a:rPr lang="en-US" dirty="0"/>
              <a:t>Blob Details – Metadata</a:t>
            </a:r>
          </a:p>
        </p:txBody>
      </p:sp>
      <p:sp>
        <p:nvSpPr>
          <p:cNvPr id="3" name="Content Placeholder 2"/>
          <p:cNvSpPr>
            <a:spLocks noGrp="1"/>
          </p:cNvSpPr>
          <p:nvPr>
            <p:ph sz="quarter" idx="10"/>
          </p:nvPr>
        </p:nvSpPr>
        <p:spPr>
          <a:xfrm>
            <a:off x="274638" y="1813844"/>
            <a:ext cx="9977437" cy="3099469"/>
          </a:xfrm>
        </p:spPr>
        <p:txBody>
          <a:bodyPr anchor="t"/>
          <a:lstStyle/>
          <a:p>
            <a:r>
              <a:rPr lang="en-US" sz="2800" dirty="0">
                <a:solidFill>
                  <a:srgbClr val="0072C6"/>
                </a:solidFill>
                <a:latin typeface="Segoe UI Light" charset="0"/>
              </a:rPr>
              <a:t>Standard HTTP metadata/headers (Cache-Control, Content-Encoding, Content-Type, etc)</a:t>
            </a:r>
          </a:p>
          <a:p>
            <a:r>
              <a:rPr lang="en-US" sz="2800" dirty="0">
                <a:solidFill>
                  <a:srgbClr val="0072C6"/>
                </a:solidFill>
                <a:latin typeface="Segoe UI Light" charset="0"/>
              </a:rPr>
              <a:t>Metadata is &lt;name, value&gt; pairs, up to 8KB per blob </a:t>
            </a:r>
          </a:p>
          <a:p>
            <a:r>
              <a:rPr lang="en-US" sz="2800" dirty="0">
                <a:solidFill>
                  <a:srgbClr val="0072C6"/>
                </a:solidFill>
                <a:latin typeface="Segoe UI Light" charset="0"/>
              </a:rPr>
              <a:t>Either as part of PutBlob or independently </a:t>
            </a:r>
          </a:p>
        </p:txBody>
      </p:sp>
    </p:spTree>
    <p:extLst>
      <p:ext uri="{BB962C8B-B14F-4D97-AF65-F5344CB8AC3E}">
        <p14:creationId xmlns:p14="http://schemas.microsoft.com/office/powerpoint/2010/main" val="76995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Creating A SQL Database Server</a:t>
            </a:r>
            <a:br>
              <a:rPr lang="en-US" dirty="0"/>
            </a:br>
            <a:r>
              <a:rPr lang="en-US" dirty="0"/>
              <a:t>and a SQL Database</a:t>
            </a: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99879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val="20000"/>
                    </a:ext>
                  </a:extLst>
                </a:gridCol>
                <a:gridCol w="1674812">
                  <a:extLst>
                    <a:ext uri="{9D8B030D-6E8A-4147-A177-3AD203B41FA5}">
                      <a16:colId xmlns:a16="http://schemas.microsoft.com/office/drawing/2014/main" val="20001"/>
                    </a:ext>
                  </a:extLst>
                </a:gridCol>
                <a:gridCol w="2071688">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841500">
                  <a:extLst>
                    <a:ext uri="{9D8B030D-6E8A-4147-A177-3AD203B41FA5}">
                      <a16:colId xmlns:a16="http://schemas.microsoft.com/office/drawing/2014/main" val="20004"/>
                    </a:ext>
                  </a:extLst>
                </a:gridCol>
                <a:gridCol w="830658">
                  <a:extLst>
                    <a:ext uri="{9D8B030D-6E8A-4147-A177-3AD203B41FA5}">
                      <a16:colId xmlns:a16="http://schemas.microsoft.com/office/drawing/2014/main" val="20005"/>
                    </a:ext>
                  </a:extLst>
                </a:gridCol>
                <a:gridCol w="960042">
                  <a:extLst>
                    <a:ext uri="{9D8B030D-6E8A-4147-A177-3AD203B41FA5}">
                      <a16:colId xmlns:a16="http://schemas.microsoft.com/office/drawing/2014/main" val="20006"/>
                    </a:ext>
                  </a:extLst>
                </a:gridCol>
                <a:gridCol w="1917699">
                  <a:extLst>
                    <a:ext uri="{9D8B030D-6E8A-4147-A177-3AD203B41FA5}">
                      <a16:colId xmlns:a16="http://schemas.microsoft.com/office/drawing/2014/main" val="20007"/>
                    </a:ext>
                  </a:extLst>
                </a:gridCol>
              </a:tblGrid>
              <a:tr h="566310">
                <a:tc rowSpan="2">
                  <a:txBody>
                    <a:bodyPr/>
                    <a:lstStyle/>
                    <a:p>
                      <a:r>
                        <a:rPr lang="en-US" dirty="0"/>
                        <a:t>Service</a:t>
                      </a:r>
                      <a:r>
                        <a:rPr lang="en-US" baseline="0" dirty="0"/>
                        <a:t> Tier</a:t>
                      </a:r>
                      <a:endParaRPr lang="en-US" b="0" dirty="0">
                        <a:latin typeface="+mj-lt"/>
                      </a:endParaRPr>
                    </a:p>
                  </a:txBody>
                  <a:tcPr/>
                </a:tc>
                <a:tc rowSpan="2">
                  <a:txBody>
                    <a:bodyPr/>
                    <a:lstStyle/>
                    <a:p>
                      <a:pPr marL="0" algn="l" defTabSz="914400" rtl="0" eaLnBrk="1" latinLnBrk="0" hangingPunct="1"/>
                      <a:r>
                        <a:rPr lang="en-US" sz="1800" kern="1200" dirty="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Transaction </a:t>
                      </a:r>
                      <a:r>
                        <a:rPr lang="en-US" b="1" dirty="0" err="1"/>
                        <a:t>Perf</a:t>
                      </a:r>
                      <a:r>
                        <a:rPr lang="en-US" b="1" dirty="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val="10001"/>
                  </a:ext>
                </a:extLst>
              </a:tr>
              <a:tr h="854541">
                <a:tc>
                  <a:txBody>
                    <a:bodyPr/>
                    <a:lstStyle/>
                    <a:p>
                      <a:r>
                        <a:rPr lang="en-US" dirty="0"/>
                        <a:t>Basic</a:t>
                      </a:r>
                      <a:endParaRPr lang="en-US" dirty="0">
                        <a:solidFill>
                          <a:srgbClr val="005D7E"/>
                        </a:solidFill>
                        <a:latin typeface="+mj-lt"/>
                      </a:endParaRPr>
                    </a:p>
                  </a:txBody>
                  <a:tcPr/>
                </a:tc>
                <a:tc>
                  <a:txBody>
                    <a:bodyPr/>
                    <a:lstStyle/>
                    <a:p>
                      <a:r>
                        <a:rPr lang="en-US" dirty="0"/>
                        <a:t>Basic</a:t>
                      </a:r>
                      <a:endParaRPr lang="en-US" dirty="0">
                        <a:solidFill>
                          <a:srgbClr val="005D7E"/>
                        </a:solidFill>
                        <a:latin typeface="+mj-lt"/>
                      </a:endParaRPr>
                    </a:p>
                  </a:txBody>
                  <a:tcPr/>
                </a:tc>
                <a:tc>
                  <a:txBody>
                    <a:bodyPr/>
                    <a:lstStyle/>
                    <a:p>
                      <a:r>
                        <a:rPr lang="en-US" sz="1600" dirty="0"/>
                        <a:t>Small</a:t>
                      </a:r>
                      <a:r>
                        <a:rPr lang="en-US" sz="1600" baseline="0" dirty="0"/>
                        <a:t> DB, SQL </a:t>
                      </a:r>
                      <a:r>
                        <a:rPr lang="en-US" sz="1600" baseline="0" dirty="0" err="1"/>
                        <a:t>opp</a:t>
                      </a:r>
                      <a:endParaRPr lang="en-US" dirty="0">
                        <a:solidFill>
                          <a:srgbClr val="005D7E"/>
                        </a:solidFill>
                        <a:latin typeface="+mj-lt"/>
                      </a:endParaRPr>
                    </a:p>
                  </a:txBody>
                  <a:tcPr/>
                </a:tc>
                <a:tc>
                  <a:txBody>
                    <a:bodyPr/>
                    <a:lstStyle/>
                    <a:p>
                      <a:r>
                        <a:rPr lang="en-US" dirty="0"/>
                        <a:t>2 GB</a:t>
                      </a:r>
                      <a:endParaRPr lang="en-US" dirty="0">
                        <a:solidFill>
                          <a:srgbClr val="005D7E"/>
                        </a:solidFill>
                        <a:latin typeface="+mj-lt"/>
                      </a:endParaRPr>
                    </a:p>
                  </a:txBody>
                  <a:tcPr/>
                </a:tc>
                <a:tc>
                  <a:txBody>
                    <a:bodyPr/>
                    <a:lstStyle/>
                    <a:p>
                      <a:r>
                        <a:rPr lang="en-US" dirty="0"/>
                        <a:t>Reliability</a:t>
                      </a:r>
                      <a:r>
                        <a:rPr lang="en-US" baseline="0" dirty="0"/>
                        <a:t> / Hr.</a:t>
                      </a:r>
                      <a:endParaRPr lang="en-US" dirty="0">
                        <a:solidFill>
                          <a:srgbClr val="005D7E"/>
                        </a:solidFill>
                        <a:latin typeface="+mj-lt"/>
                      </a:endParaRPr>
                    </a:p>
                  </a:txBody>
                  <a:tcPr/>
                </a:tc>
                <a:tc>
                  <a:txBody>
                    <a:bodyPr/>
                    <a:lstStyle/>
                    <a:p>
                      <a:r>
                        <a:rPr lang="en-US" dirty="0"/>
                        <a:t>5</a:t>
                      </a:r>
                      <a:endParaRPr lang="en-US" dirty="0">
                        <a:solidFill>
                          <a:srgbClr val="005D7E"/>
                        </a:solidFill>
                        <a:latin typeface="+mj-lt"/>
                      </a:endParaRPr>
                    </a:p>
                  </a:txBody>
                  <a:tcPr/>
                </a:tc>
                <a:tc>
                  <a:txBody>
                    <a:bodyPr/>
                    <a:lstStyle/>
                    <a:p>
                      <a:r>
                        <a:rPr lang="en-US" dirty="0"/>
                        <a:t>7 Days</a:t>
                      </a:r>
                      <a:endParaRPr lang="en-US" dirty="0">
                        <a:solidFill>
                          <a:srgbClr val="005D7E"/>
                        </a:solidFill>
                        <a:latin typeface="+mj-lt"/>
                      </a:endParaRPr>
                    </a:p>
                  </a:txBody>
                  <a:tcPr/>
                </a:tc>
                <a:tc>
                  <a:txBody>
                    <a:bodyPr/>
                    <a:lstStyle/>
                    <a:p>
                      <a:r>
                        <a:rPr lang="en-US" dirty="0"/>
                        <a:t>DB Copy + Manual Export</a:t>
                      </a:r>
                      <a:endParaRPr lang="en-US" dirty="0">
                        <a:solidFill>
                          <a:srgbClr val="005D7E"/>
                        </a:solidFill>
                        <a:latin typeface="+mj-lt"/>
                      </a:endParaRPr>
                    </a:p>
                  </a:txBody>
                  <a:tcPr/>
                </a:tc>
                <a:extLst>
                  <a:ext uri="{0D108BD9-81ED-4DB2-BD59-A6C34878D82A}">
                    <a16:rowId xmlns:a16="http://schemas.microsoft.com/office/drawing/2014/main" val="10002"/>
                  </a:ext>
                </a:extLst>
              </a:tr>
              <a:tr h="829178">
                <a:tc>
                  <a:txBody>
                    <a:bodyPr/>
                    <a:lstStyle/>
                    <a:p>
                      <a:r>
                        <a:rPr lang="en-US" dirty="0"/>
                        <a:t>Standard</a:t>
                      </a:r>
                      <a:endParaRPr lang="en-US" dirty="0">
                        <a:solidFill>
                          <a:srgbClr val="005D7E"/>
                        </a:solidFill>
                        <a:latin typeface="+mj-lt"/>
                      </a:endParaRPr>
                    </a:p>
                  </a:txBody>
                  <a:tcPr/>
                </a:tc>
                <a:tc>
                  <a:txBody>
                    <a:bodyPr/>
                    <a:lstStyle/>
                    <a:p>
                      <a:r>
                        <a:rPr lang="en-US" dirty="0"/>
                        <a:t>S0</a:t>
                      </a:r>
                      <a:br>
                        <a:rPr lang="en-US" dirty="0"/>
                      </a:br>
                      <a:r>
                        <a:rPr lang="en-US" dirty="0"/>
                        <a:t>S1</a:t>
                      </a:r>
                      <a:br>
                        <a:rPr lang="en-US" dirty="0"/>
                      </a:br>
                      <a:r>
                        <a:rPr lang="en-US" dirty="0"/>
                        <a:t>S2</a:t>
                      </a:r>
                      <a:endParaRPr lang="en-US" dirty="0">
                        <a:solidFill>
                          <a:srgbClr val="005D7E"/>
                        </a:solidFill>
                        <a:latin typeface="+mj-lt"/>
                      </a:endParaRPr>
                    </a:p>
                  </a:txBody>
                  <a:tcPr/>
                </a:tc>
                <a:tc>
                  <a:txBody>
                    <a:bodyPr/>
                    <a:lstStyle/>
                    <a:p>
                      <a:r>
                        <a:rPr lang="en-US" sz="1600" dirty="0" err="1"/>
                        <a:t>Wrkgp</a:t>
                      </a:r>
                      <a:r>
                        <a:rPr lang="en-US" sz="1600" dirty="0"/>
                        <a:t>/cloud</a:t>
                      </a:r>
                      <a:r>
                        <a:rPr lang="en-US" sz="1600" baseline="0" dirty="0"/>
                        <a:t> app, multiple concurrent  operations</a:t>
                      </a:r>
                      <a:endParaRPr lang="en-US" sz="1600" dirty="0">
                        <a:solidFill>
                          <a:srgbClr val="005D7E"/>
                        </a:solidFill>
                        <a:latin typeface="+mj-lt"/>
                      </a:endParaRPr>
                    </a:p>
                  </a:txBody>
                  <a:tcPr/>
                </a:tc>
                <a:tc>
                  <a:txBody>
                    <a:bodyPr/>
                    <a:lstStyle/>
                    <a:p>
                      <a:r>
                        <a:rPr lang="en-US" dirty="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Reliability</a:t>
                      </a:r>
                      <a:r>
                        <a:rPr lang="en-US" baseline="0" dirty="0"/>
                        <a:t> / Min.</a:t>
                      </a:r>
                      <a:endParaRPr lang="en-US" dirty="0">
                        <a:solidFill>
                          <a:srgbClr val="005D7E"/>
                        </a:solidFill>
                        <a:latin typeface="+mj-lt"/>
                      </a:endParaRPr>
                    </a:p>
                  </a:txBody>
                  <a:tcPr/>
                </a:tc>
                <a:tc>
                  <a:txBody>
                    <a:bodyPr/>
                    <a:lstStyle/>
                    <a:p>
                      <a:r>
                        <a:rPr lang="en-US" dirty="0"/>
                        <a:t>10</a:t>
                      </a:r>
                      <a:br>
                        <a:rPr lang="en-US" dirty="0"/>
                      </a:br>
                      <a:r>
                        <a:rPr lang="en-US" dirty="0"/>
                        <a:t>20</a:t>
                      </a:r>
                      <a:br>
                        <a:rPr lang="en-US" dirty="0"/>
                      </a:br>
                      <a:r>
                        <a:rPr lang="en-US" dirty="0"/>
                        <a:t>50</a:t>
                      </a:r>
                      <a:endParaRPr lang="en-US" dirty="0">
                        <a:solidFill>
                          <a:srgbClr val="005D7E"/>
                        </a:solidFill>
                        <a:latin typeface="+mj-lt"/>
                      </a:endParaRPr>
                    </a:p>
                  </a:txBody>
                  <a:tcPr/>
                </a:tc>
                <a:tc>
                  <a:txBody>
                    <a:bodyPr/>
                    <a:lstStyle/>
                    <a:p>
                      <a:r>
                        <a:rPr lang="en-US" dirty="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DB Copy + Manual Export</a:t>
                      </a:r>
                      <a:endParaRPr lang="en-US" dirty="0">
                        <a:solidFill>
                          <a:srgbClr val="005D7E"/>
                        </a:solidFill>
                        <a:latin typeface="+mj-lt"/>
                      </a:endParaRPr>
                    </a:p>
                  </a:txBody>
                  <a:tcPr/>
                </a:tc>
                <a:extLst>
                  <a:ext uri="{0D108BD9-81ED-4DB2-BD59-A6C34878D82A}">
                    <a16:rowId xmlns:a16="http://schemas.microsoft.com/office/drawing/2014/main" val="10003"/>
                  </a:ext>
                </a:extLst>
              </a:tr>
              <a:tr h="899032">
                <a:tc>
                  <a:txBody>
                    <a:bodyPr/>
                    <a:lstStyle/>
                    <a:p>
                      <a:r>
                        <a:rPr lang="en-US" dirty="0"/>
                        <a:t>Premium</a:t>
                      </a:r>
                      <a:endParaRPr lang="en-US" dirty="0">
                        <a:solidFill>
                          <a:srgbClr val="005D7E"/>
                        </a:solidFill>
                        <a:latin typeface="+mj-lt"/>
                      </a:endParaRPr>
                    </a:p>
                  </a:txBody>
                  <a:tcPr/>
                </a:tc>
                <a:tc>
                  <a:txBody>
                    <a:bodyPr/>
                    <a:lstStyle/>
                    <a:p>
                      <a:r>
                        <a:rPr lang="en-US" dirty="0"/>
                        <a:t>P1</a:t>
                      </a:r>
                      <a:br>
                        <a:rPr lang="en-US" baseline="0" dirty="0"/>
                      </a:br>
                      <a:r>
                        <a:rPr lang="en-US" baseline="0" dirty="0"/>
                        <a:t>P2</a:t>
                      </a:r>
                      <a:br>
                        <a:rPr lang="en-US" baseline="0" dirty="0"/>
                      </a:br>
                      <a:r>
                        <a:rPr lang="en-US" baseline="0" dirty="0"/>
                        <a:t>P3</a:t>
                      </a:r>
                      <a:endParaRPr lang="en-US" dirty="0">
                        <a:solidFill>
                          <a:srgbClr val="005D7E"/>
                        </a:solidFill>
                        <a:latin typeface="+mj-lt"/>
                      </a:endParaRPr>
                    </a:p>
                  </a:txBody>
                  <a:tcPr/>
                </a:tc>
                <a:tc>
                  <a:txBody>
                    <a:bodyPr/>
                    <a:lstStyle/>
                    <a:p>
                      <a:r>
                        <a:rPr lang="en-US" sz="1600" dirty="0"/>
                        <a:t>Mission</a:t>
                      </a:r>
                      <a:r>
                        <a:rPr lang="en-US" sz="1600" baseline="0" dirty="0"/>
                        <a:t> Critical, High volume, Many concurrent Users</a:t>
                      </a:r>
                      <a:endParaRPr lang="en-US" sz="1600" dirty="0">
                        <a:solidFill>
                          <a:srgbClr val="005D7E"/>
                        </a:solidFill>
                        <a:latin typeface="+mj-lt"/>
                      </a:endParaRPr>
                    </a:p>
                  </a:txBody>
                  <a:tcPr/>
                </a:tc>
                <a:tc>
                  <a:txBody>
                    <a:bodyPr/>
                    <a:lstStyle/>
                    <a:p>
                      <a:r>
                        <a:rPr lang="en-US" dirty="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t>Reliability</a:t>
                      </a:r>
                      <a:r>
                        <a:rPr lang="en-US" baseline="0" dirty="0"/>
                        <a:t> / sec.</a:t>
                      </a:r>
                      <a:endParaRPr lang="en-US" dirty="0">
                        <a:solidFill>
                          <a:srgbClr val="005D7E"/>
                        </a:solidFill>
                        <a:latin typeface="+mj-lt"/>
                      </a:endParaRPr>
                    </a:p>
                  </a:txBody>
                  <a:tcPr/>
                </a:tc>
                <a:tc>
                  <a:txBody>
                    <a:bodyPr/>
                    <a:lstStyle/>
                    <a:p>
                      <a:r>
                        <a:rPr lang="en-US" dirty="0"/>
                        <a:t>100</a:t>
                      </a:r>
                    </a:p>
                    <a:p>
                      <a:r>
                        <a:rPr lang="en-US" dirty="0"/>
                        <a:t>200</a:t>
                      </a:r>
                    </a:p>
                    <a:p>
                      <a:r>
                        <a:rPr lang="en-US" dirty="0"/>
                        <a:t>800</a:t>
                      </a:r>
                      <a:endParaRPr lang="en-US" dirty="0">
                        <a:solidFill>
                          <a:srgbClr val="005D7E"/>
                        </a:solidFill>
                        <a:latin typeface="+mj-lt"/>
                      </a:endParaRPr>
                    </a:p>
                  </a:txBody>
                  <a:tcPr/>
                </a:tc>
                <a:tc>
                  <a:txBody>
                    <a:bodyPr/>
                    <a:lstStyle/>
                    <a:p>
                      <a:r>
                        <a:rPr lang="en-US" dirty="0"/>
                        <a:t>35 Days</a:t>
                      </a:r>
                      <a:endParaRPr lang="en-US" dirty="0">
                        <a:solidFill>
                          <a:srgbClr val="005D7E"/>
                        </a:solidFill>
                        <a:latin typeface="+mj-lt"/>
                      </a:endParaRPr>
                    </a:p>
                  </a:txBody>
                  <a:tcPr/>
                </a:tc>
                <a:tc>
                  <a:txBody>
                    <a:bodyPr/>
                    <a:lstStyle/>
                    <a:p>
                      <a:r>
                        <a:rPr lang="en-US" dirty="0"/>
                        <a:t>Active Geo-replication</a:t>
                      </a:r>
                      <a:endParaRPr lang="en-US" dirty="0">
                        <a:solidFill>
                          <a:srgbClr val="005D7E"/>
                        </a:solidFill>
                        <a:latin typeface="+mj-lt"/>
                      </a:endParaRPr>
                    </a:p>
                  </a:txBody>
                  <a:tcPr/>
                </a:tc>
                <a:extLst>
                  <a:ext uri="{0D108BD9-81ED-4DB2-BD59-A6C34878D82A}">
                    <a16:rowId xmlns:a16="http://schemas.microsoft.com/office/drawing/2014/main"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SQL Database edition</a:t>
            </a:r>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a:solidFill>
                  <a:schemeClr val="bg2"/>
                </a:solidFill>
                <a:latin typeface="+mj-lt"/>
              </a:rPr>
              <a:t>This information is subject to change over time.</a:t>
            </a:r>
          </a:p>
        </p:txBody>
      </p:sp>
    </p:spTree>
    <p:extLst>
      <p:ext uri="{BB962C8B-B14F-4D97-AF65-F5344CB8AC3E}">
        <p14:creationId xmlns:p14="http://schemas.microsoft.com/office/powerpoint/2010/main" val="1456311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 backups, transactional logs every 5 min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Backups in Azure Storage and geo-replicated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Creates a side-by-side copy, non-disruptive</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Backups retention policy: 7, 14 or 35 days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Automated export of logical backups for long-term backup protection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Point-in-time restore - </a:t>
            </a:r>
            <a:r>
              <a:rPr lang="en-US" spc="-51" dirty="0">
                <a:solidFill>
                  <a:schemeClr val="bg2"/>
                </a:solidFill>
              </a:rPr>
              <a:t>“oops recovery”</a:t>
            </a:r>
            <a:endParaRPr lang="en-US" dirty="0"/>
          </a:p>
        </p:txBody>
      </p:sp>
    </p:spTree>
    <p:extLst>
      <p:ext uri="{BB962C8B-B14F-4D97-AF65-F5344CB8AC3E}">
        <p14:creationId xmlns:p14="http://schemas.microsoft.com/office/powerpoint/2010/main" val="190824963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Available in all tiers: Basic, Standard and Premium</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Built on geo-redundant Azure Storage</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Recover to any Azure region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Geo-restore – </a:t>
            </a:r>
            <a:r>
              <a:rPr lang="en-US" spc="-51" dirty="0">
                <a:solidFill>
                  <a:schemeClr val="bg2"/>
                </a:solidFill>
              </a:rPr>
              <a:t>Emergency data recovery when you need it most</a:t>
            </a:r>
            <a:endParaRPr lang="en-US" dirty="0"/>
          </a:p>
        </p:txBody>
      </p:sp>
    </p:spTree>
    <p:extLst>
      <p:ext uri="{BB962C8B-B14F-4D97-AF65-F5344CB8AC3E}">
        <p14:creationId xmlns:p14="http://schemas.microsoft.com/office/powerpoint/2010/main" val="222606566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Opt-in for Standard &amp; Premium databases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Creates a stand-by secondary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pre-paired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Opt-in via 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Tree>
    <p:extLst>
      <p:ext uri="{BB962C8B-B14F-4D97-AF65-F5344CB8AC3E}">
        <p14:creationId xmlns:p14="http://schemas.microsoft.com/office/powerpoint/2010/main" val="429456754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Self-service activation in Premium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any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Tree>
    <p:extLst>
      <p:ext uri="{BB962C8B-B14F-4D97-AF65-F5344CB8AC3E}">
        <p14:creationId xmlns:p14="http://schemas.microsoft.com/office/powerpoint/2010/main" val="128775710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Configurable to track &amp; log database activity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Dashboard views in the portal for at-a-glance insights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Pre-defined Power View reports for deep visual analysis on Audit log data</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Audit logs reside in your Azure Storage account</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70658937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 y="812800"/>
            <a:ext cx="12191999" cy="573722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Fast and flexible indexing of textual data </a:t>
            </a: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Data types: char, </a:t>
            </a:r>
            <a:r>
              <a:rPr lang="en-US" sz="4000" dirty="0" err="1">
                <a:solidFill>
                  <a:srgbClr val="FFFFFF"/>
                </a:solidFill>
                <a:latin typeface="Segoe UI Light"/>
              </a:rPr>
              <a:t>varchar</a:t>
            </a:r>
            <a:r>
              <a:rPr lang="en-US" sz="4000" dirty="0">
                <a:solidFill>
                  <a:srgbClr val="FFFFFF"/>
                </a:solidFill>
                <a:latin typeface="Segoe UI Light"/>
              </a:rPr>
              <a:t>, </a:t>
            </a:r>
            <a:r>
              <a:rPr lang="en-US" sz="4000" dirty="0" err="1">
                <a:solidFill>
                  <a:srgbClr val="FFFFFF"/>
                </a:solidFill>
                <a:latin typeface="Segoe UI Light"/>
              </a:rPr>
              <a:t>nchar</a:t>
            </a:r>
            <a:r>
              <a:rPr lang="en-US" sz="4000" dirty="0">
                <a:solidFill>
                  <a:srgbClr val="FFFFFF"/>
                </a:solidFill>
                <a:latin typeface="Segoe UI Light"/>
              </a:rPr>
              <a:t>, </a:t>
            </a:r>
            <a:r>
              <a:rPr lang="en-US" sz="4000" dirty="0" err="1">
                <a:solidFill>
                  <a:srgbClr val="FFFFFF"/>
                </a:solidFill>
                <a:latin typeface="Segoe UI Light"/>
              </a:rPr>
              <a:t>nvarchar</a:t>
            </a:r>
            <a:r>
              <a:rPr lang="en-US" sz="4000" dirty="0">
                <a:solidFill>
                  <a:srgbClr val="FFFFFF"/>
                </a:solidFill>
                <a:latin typeface="Segoe UI Light"/>
              </a:rPr>
              <a:t>, text, </a:t>
            </a:r>
            <a:r>
              <a:rPr lang="en-US" sz="4000" dirty="0" err="1">
                <a:solidFill>
                  <a:srgbClr val="FFFFFF"/>
                </a:solidFill>
                <a:latin typeface="Segoe UI Light"/>
              </a:rPr>
              <a:t>ntext</a:t>
            </a:r>
            <a:r>
              <a:rPr lang="en-US" sz="4000" dirty="0">
                <a:solidFill>
                  <a:srgbClr val="FFFFFF"/>
                </a:solidFill>
                <a:latin typeface="Segoe UI Light"/>
              </a:rPr>
              <a:t>, image, xml, </a:t>
            </a:r>
            <a:r>
              <a:rPr lang="en-US" sz="4000" dirty="0" err="1">
                <a:solidFill>
                  <a:srgbClr val="FFFFFF"/>
                </a:solidFill>
                <a:latin typeface="Segoe UI Light"/>
              </a:rPr>
              <a:t>varbinary</a:t>
            </a:r>
            <a:r>
              <a:rPr lang="en-US" sz="4000" dirty="0">
                <a:solidFill>
                  <a:srgbClr val="FFFFFF"/>
                </a:solidFill>
                <a:latin typeface="Segoe UI Light"/>
              </a:rPr>
              <a:t>(max), or FILESTREAM</a:t>
            </a:r>
            <a:endParaRPr lang="en-US" sz="4000" spc="-51" dirty="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Handles high query volume </a:t>
            </a: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Common use cases:</a:t>
            </a:r>
          </a:p>
          <a:p>
            <a:pPr marL="1226725" lvl="2" indent="-571500" defTabSz="914325">
              <a:spcBef>
                <a:spcPts val="1200"/>
              </a:spcBef>
              <a:buFont typeface="Wingdings" panose="05000000000000000000" pitchFamily="2" charset="2"/>
              <a:buChar char="§"/>
            </a:pPr>
            <a:r>
              <a:rPr lang="en-US" dirty="0">
                <a:solidFill>
                  <a:srgbClr val="FFFFFF"/>
                </a:solidFill>
                <a:latin typeface="Segoe UI Light"/>
              </a:rPr>
              <a:t>Searching websites, product catalogs, news items and more</a:t>
            </a:r>
          </a:p>
          <a:p>
            <a:pPr marL="1112425" lvl="2" indent="-457200" defTabSz="914325">
              <a:spcBef>
                <a:spcPts val="1200"/>
              </a:spcBef>
              <a:buFont typeface="Wingdings" panose="05000000000000000000" pitchFamily="2" charset="2"/>
              <a:buChar char="§"/>
            </a:pPr>
            <a:r>
              <a:rPr lang="en-US" dirty="0">
                <a:solidFill>
                  <a:srgbClr val="FFFFFF"/>
                </a:solidFill>
                <a:latin typeface="Segoe UI Light"/>
              </a:rPr>
              <a:t> Document management systems</a:t>
            </a:r>
          </a:p>
          <a:p>
            <a:pPr marL="1112425" lvl="2" indent="-457200" defTabSz="914325">
              <a:spcBef>
                <a:spcPts val="1200"/>
              </a:spcBef>
              <a:buFont typeface="Wingdings" panose="05000000000000000000" pitchFamily="2" charset="2"/>
              <a:buChar char="§"/>
            </a:pPr>
            <a:r>
              <a:rPr lang="en-US" dirty="0">
                <a:solidFill>
                  <a:srgbClr val="FFFFFF"/>
                </a:solidFill>
                <a:latin typeface="Segoe UI Light"/>
              </a:rPr>
              <a:t>Any applications that need to provide search capabilities over 	data stored in a SQL Database</a:t>
            </a:r>
          </a:p>
        </p:txBody>
      </p:sp>
      <p:sp>
        <p:nvSpPr>
          <p:cNvPr id="13" name="Rectangle 12"/>
          <p:cNvSpPr/>
          <p:nvPr/>
        </p:nvSpPr>
        <p:spPr>
          <a:xfrm>
            <a:off x="6495627" y="6917311"/>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itle 3"/>
          <p:cNvSpPr txBox="1">
            <a:spLocks/>
          </p:cNvSpPr>
          <p:nvPr/>
        </p:nvSpPr>
        <p:spPr>
          <a:xfrm>
            <a:off x="-110071"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Full-Text Search</a:t>
            </a:r>
          </a:p>
        </p:txBody>
      </p:sp>
    </p:spTree>
    <p:extLst>
      <p:ext uri="{BB962C8B-B14F-4D97-AF65-F5344CB8AC3E}">
        <p14:creationId xmlns:p14="http://schemas.microsoft.com/office/powerpoint/2010/main" val="237501689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443789"/>
            <a:ext cx="12191999" cy="432174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XML Indexes - improves XQuery-based query performance</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Primary XML Index - speed up access to elements and attributes</a:t>
            </a: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CREATE PRIMARY XML INDEX </a:t>
            </a:r>
            <a:r>
              <a:rPr lang="en-US" spc="-51" dirty="0" err="1">
                <a:solidFill>
                  <a:srgbClr val="D2D2D2"/>
                </a:solidFill>
                <a:latin typeface="Segoe UI Light"/>
              </a:rPr>
              <a:t>XML_Order_Items</a:t>
            </a:r>
            <a:endParaRPr lang="en-US" spc="-51" dirty="0">
              <a:solidFill>
                <a:srgbClr val="D2D2D2"/>
              </a:solidFill>
              <a:latin typeface="Segoe UI Light"/>
            </a:endParaRP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ON </a:t>
            </a:r>
            <a:r>
              <a:rPr lang="en-US" spc="-51" dirty="0" err="1">
                <a:solidFill>
                  <a:srgbClr val="D2D2D2"/>
                </a:solidFill>
                <a:latin typeface="Segoe UI Light"/>
              </a:rPr>
              <a:t>Sales.Order</a:t>
            </a:r>
            <a:r>
              <a:rPr lang="en-US" spc="-51" dirty="0">
                <a:solidFill>
                  <a:srgbClr val="D2D2D2"/>
                </a:solidFill>
                <a:latin typeface="Segoe UI Light"/>
              </a:rPr>
              <a:t> (Items);</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Secondary XML Index – help resolve specific XQuery expressions rapidly</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XML Indexes</a:t>
            </a:r>
          </a:p>
        </p:txBody>
      </p:sp>
    </p:spTree>
    <p:extLst>
      <p:ext uri="{BB962C8B-B14F-4D97-AF65-F5344CB8AC3E}">
        <p14:creationId xmlns:p14="http://schemas.microsoft.com/office/powerpoint/2010/main" val="11887616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925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Monitor common database, execution and transaction related events in near-real time </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Diagnose blocked or long-running queries, resource bottlenecks, poor query plans, and more</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Help improve capacity planning </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Use familiar T-SQL language</a:t>
            </a:r>
          </a:p>
          <a:p>
            <a:pPr marL="252000" lvl="1" indent="0" defTabSz="914325">
              <a:spcBef>
                <a:spcPts val="1200"/>
              </a:spcBef>
              <a:buFont typeface="Arial" pitchFamily="34" charset="0"/>
              <a:buNone/>
            </a:pPr>
            <a:endParaRPr lang="en-US" sz="4000" spc="-51" dirty="0">
              <a:solidFill>
                <a:srgbClr val="D2D2D2"/>
              </a:solidFill>
              <a:latin typeface="Segoe UI Ligh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Dynamic Management Views (DMV)  </a:t>
            </a:r>
          </a:p>
        </p:txBody>
      </p:sp>
    </p:spTree>
    <p:extLst>
      <p:ext uri="{BB962C8B-B14F-4D97-AF65-F5344CB8AC3E}">
        <p14:creationId xmlns:p14="http://schemas.microsoft.com/office/powerpoint/2010/main" val="1255018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t">
            <a:normAutofit/>
          </a:bodyPr>
          <a:lstStyle/>
          <a:p>
            <a:r>
              <a:rPr lang="en-US" dirty="0"/>
              <a:t>Blob Details – Access method</a:t>
            </a:r>
          </a:p>
        </p:txBody>
      </p:sp>
      <p:sp>
        <p:nvSpPr>
          <p:cNvPr id="7" name="Text Placeholder 4"/>
          <p:cNvSpPr txBox="1">
            <a:spLocks/>
          </p:cNvSpPr>
          <p:nvPr/>
        </p:nvSpPr>
        <p:spPr>
          <a:xfrm>
            <a:off x="1131506" y="2470532"/>
            <a:ext cx="7384473" cy="1682172"/>
          </a:xfrm>
          <a:prstGeom prst="rect">
            <a:avLst/>
          </a:prstGeom>
        </p:spPr>
        <p:txBody>
          <a:bodyPr anchor="t"/>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dirty="0">
                <a:solidFill>
                  <a:srgbClr val="0072C6"/>
                </a:solidFill>
              </a:rPr>
              <a:t>Can include ‘/‘ or other delimiter in name</a:t>
            </a:r>
          </a:p>
          <a:p>
            <a:br>
              <a:rPr lang="en-US" sz="3200" dirty="0"/>
            </a:br>
            <a:r>
              <a:rPr lang="en-US" sz="3200" dirty="0">
                <a:solidFill>
                  <a:srgbClr val="0072C6"/>
                </a:solidFill>
              </a:rPr>
              <a:t>e.g. /&lt;container&gt;/myblobs/smurf.png</a:t>
            </a:r>
          </a:p>
          <a:p>
            <a:endParaRPr lang="en-US" sz="3200" dirty="0"/>
          </a:p>
        </p:txBody>
      </p:sp>
      <p:grpSp>
        <p:nvGrpSpPr>
          <p:cNvPr id="8" name="Group 7"/>
          <p:cNvGrpSpPr/>
          <p:nvPr/>
        </p:nvGrpSpPr>
        <p:grpSpPr>
          <a:xfrm>
            <a:off x="4288721" y="4099114"/>
            <a:ext cx="3294637" cy="1023166"/>
            <a:chOff x="4228381" y="5344591"/>
            <a:chExt cx="3294637" cy="1023166"/>
          </a:xfrm>
        </p:grpSpPr>
        <p:sp>
          <p:nvSpPr>
            <p:cNvPr id="9" name="Left Brace 8"/>
            <p:cNvSpPr/>
            <p:nvPr/>
          </p:nvSpPr>
          <p:spPr>
            <a:xfrm rot="16200000">
              <a:off x="5595343" y="3977629"/>
              <a:ext cx="560714" cy="3294637"/>
            </a:xfrm>
            <a:prstGeom prst="leftBrac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4629183" y="5721426"/>
              <a:ext cx="2493034" cy="646331"/>
            </a:xfrm>
            <a:prstGeom prst="rect">
              <a:avLst/>
            </a:prstGeom>
            <a:noFill/>
          </p:spPr>
          <p:txBody>
            <a:bodyPr wrap="square" rtlCol="0">
              <a:spAutoFit/>
            </a:bodyPr>
            <a:lstStyle/>
            <a:p>
              <a:pPr algn="ctr"/>
              <a:r>
                <a:rPr lang="sv-SE" sz="3600" dirty="0" err="1">
                  <a:latin typeface="+mj-lt"/>
                </a:rPr>
                <a:t>blob</a:t>
              </a:r>
              <a:r>
                <a:rPr lang="sv-SE" sz="3600" dirty="0">
                  <a:latin typeface="+mj-lt"/>
                </a:rPr>
                <a:t> </a:t>
              </a:r>
              <a:r>
                <a:rPr lang="sv-SE" sz="3600" dirty="0" err="1">
                  <a:latin typeface="+mj-lt"/>
                </a:rPr>
                <a:t>name</a:t>
              </a:r>
              <a:endParaRPr lang="en-US" sz="3600" dirty="0">
                <a:latin typeface="+mj-lt"/>
              </a:endParaRPr>
            </a:p>
          </p:txBody>
        </p:sp>
      </p:grpSp>
    </p:spTree>
    <p:extLst>
      <p:ext uri="{BB962C8B-B14F-4D97-AF65-F5344CB8AC3E}">
        <p14:creationId xmlns:p14="http://schemas.microsoft.com/office/powerpoint/2010/main" val="265961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Connect from on premise and deploy your database</a:t>
            </a:r>
          </a:p>
        </p:txBody>
      </p:sp>
    </p:spTree>
    <p:extLst>
      <p:ext uri="{BB962C8B-B14F-4D97-AF65-F5344CB8AC3E}">
        <p14:creationId xmlns:p14="http://schemas.microsoft.com/office/powerpoint/2010/main" val="205191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a:solidFill>
                  <a:schemeClr val="bg1"/>
                </a:solidFill>
                <a:latin typeface="+mj-lt"/>
              </a:rPr>
              <a:t>(obviously)</a:t>
            </a:r>
          </a:p>
        </p:txBody>
      </p:sp>
      <p:sp>
        <p:nvSpPr>
          <p:cNvPr id="2" name="Title 1"/>
          <p:cNvSpPr>
            <a:spLocks noGrp="1"/>
          </p:cNvSpPr>
          <p:nvPr>
            <p:ph type="title"/>
          </p:nvPr>
        </p:nvSpPr>
        <p:spPr/>
        <p:txBody>
          <a:bodyPr/>
          <a:lstStyle/>
          <a:p>
            <a:r>
              <a:rPr lang="en-US" sz="3200" dirty="0"/>
              <a:t>Use Familiar Technologies</a:t>
            </a:r>
          </a:p>
        </p:txBody>
      </p:sp>
      <p:sp>
        <p:nvSpPr>
          <p:cNvPr id="3" name="Text Placeholder 2"/>
          <p:cNvSpPr>
            <a:spLocks noGrp="1"/>
          </p:cNvSpPr>
          <p:nvPr>
            <p:ph type="body" sz="quarter" idx="10"/>
          </p:nvPr>
        </p:nvSpPr>
        <p:spPr/>
        <p:txBody>
          <a:bodyPr/>
          <a:lstStyle/>
          <a:p>
            <a:r>
              <a:rPr lang="en-US" sz="5400" dirty="0"/>
              <a:t>Transact-SQL</a:t>
            </a:r>
          </a:p>
        </p:txBody>
      </p:sp>
    </p:spTree>
    <p:extLst>
      <p:ext uri="{BB962C8B-B14F-4D97-AF65-F5344CB8AC3E}">
        <p14:creationId xmlns:p14="http://schemas.microsoft.com/office/powerpoint/2010/main" val="187622735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.NET Framework (C#, Visual Basic, F#): ADO.NET</a:t>
            </a:r>
          </a:p>
          <a:p>
            <a:pPr marL="252000" lvl="1" indent="0" defTabSz="914325">
              <a:spcBef>
                <a:spcPts val="1200"/>
              </a:spcBef>
              <a:buNone/>
            </a:pPr>
            <a:r>
              <a:rPr lang="en-US" sz="4400" dirty="0">
                <a:solidFill>
                  <a:schemeClr val="bg1"/>
                </a:solidFill>
                <a:latin typeface="+mj-lt"/>
              </a:rPr>
              <a:t>C / C++: ODBC</a:t>
            </a:r>
          </a:p>
          <a:p>
            <a:pPr marL="252000" lvl="1" indent="0" defTabSz="914325">
              <a:spcBef>
                <a:spcPts val="1200"/>
              </a:spcBef>
              <a:buNone/>
            </a:pPr>
            <a:r>
              <a:rPr lang="en-US" sz="4400" dirty="0">
                <a:solidFill>
                  <a:schemeClr val="bg1"/>
                </a:solidFill>
                <a:latin typeface="+mj-lt"/>
              </a:rPr>
              <a:t>Java: Microsoft JDBC provider</a:t>
            </a:r>
          </a:p>
          <a:p>
            <a:pPr marL="252000" lvl="1" indent="0" defTabSz="914325">
              <a:spcBef>
                <a:spcPts val="1200"/>
              </a:spcBef>
              <a:buNone/>
            </a:pPr>
            <a:r>
              <a:rPr lang="en-US" sz="4400" dirty="0">
                <a:solidFill>
                  <a:schemeClr val="bg1"/>
                </a:solidFill>
                <a:latin typeface="+mj-lt"/>
              </a:rPr>
              <a:t>PHP: Microsoft PHP provider</a:t>
            </a:r>
          </a:p>
        </p:txBody>
      </p:sp>
      <p:sp>
        <p:nvSpPr>
          <p:cNvPr id="2" name="Title 1"/>
          <p:cNvSpPr>
            <a:spLocks noGrp="1"/>
          </p:cNvSpPr>
          <p:nvPr>
            <p:ph type="title"/>
          </p:nvPr>
        </p:nvSpPr>
        <p:spPr/>
        <p:txBody>
          <a:bodyPr>
            <a:normAutofit fontScale="90000"/>
          </a:bodyPr>
          <a:lstStyle/>
          <a:p>
            <a:r>
              <a:rPr lang="en-US" sz="4800" dirty="0"/>
              <a:t>Use Familiar Technologies - Languages</a:t>
            </a:r>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322421401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Use Familiar Technologies - Frameworks</a:t>
            </a:r>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p>
        </p:txBody>
      </p:sp>
    </p:spTree>
    <p:extLst>
      <p:ext uri="{BB962C8B-B14F-4D97-AF65-F5344CB8AC3E}">
        <p14:creationId xmlns:p14="http://schemas.microsoft.com/office/powerpoint/2010/main" val="1022420421"/>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Tools</a:t>
            </a:r>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development</a:t>
            </a:r>
          </a:p>
        </p:txBody>
      </p:sp>
    </p:spTree>
    <p:extLst>
      <p:ext uri="{BB962C8B-B14F-4D97-AF65-F5344CB8AC3E}">
        <p14:creationId xmlns:p14="http://schemas.microsoft.com/office/powerpoint/2010/main" val="81404697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a:t>SQL 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Encryption</a:t>
            </a:r>
          </a:p>
        </p:txBody>
      </p:sp>
    </p:spTree>
    <p:extLst>
      <p:ext uri="{BB962C8B-B14F-4D97-AF65-F5344CB8AC3E}">
        <p14:creationId xmlns:p14="http://schemas.microsoft.com/office/powerpoint/2010/main" val="38300625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a:solidFill>
                  <a:schemeClr val="tx1"/>
                </a:solidFill>
                <a:latin typeface="+mj-lt"/>
              </a:rPr>
              <a:t>Web designers for tables, views, stored procs</a:t>
            </a:r>
          </a:p>
          <a:p>
            <a:pPr marL="3175" lvl="1" indent="0" algn="ctr" defTabSz="914325">
              <a:spcBef>
                <a:spcPts val="900"/>
              </a:spcBef>
              <a:buNone/>
            </a:pPr>
            <a:r>
              <a:rPr lang="en-US" sz="2400" spc="-51" dirty="0">
                <a:solidFill>
                  <a:schemeClr val="tx1"/>
                </a:solidFill>
                <a:latin typeface="+mj-lt"/>
              </a:rPr>
              <a:t>Interactive query editing and 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normAutofit fontScale="90000"/>
          </a:bodyPr>
          <a:lstStyle/>
          <a:p>
            <a:r>
              <a:rPr lang="en-US" sz="3600" dirty="0"/>
              <a:t>Azure SQL Database Management Portal</a:t>
            </a:r>
          </a:p>
        </p:txBody>
      </p:sp>
    </p:spTree>
    <p:extLst>
      <p:ext uri="{BB962C8B-B14F-4D97-AF65-F5344CB8AC3E}">
        <p14:creationId xmlns:p14="http://schemas.microsoft.com/office/powerpoint/2010/main" val="3251783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DAC Deployment </a:t>
            </a:r>
            <a:br>
              <a:rPr lang="en-US" dirty="0"/>
            </a:br>
            <a:r>
              <a:rPr lang="en-US" dirty="0"/>
              <a:t>From SQL Server Management Studio</a:t>
            </a:r>
          </a:p>
        </p:txBody>
      </p:sp>
    </p:spTree>
    <p:extLst>
      <p:ext uri="{BB962C8B-B14F-4D97-AF65-F5344CB8AC3E}">
        <p14:creationId xmlns:p14="http://schemas.microsoft.com/office/powerpoint/2010/main" val="133269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Elastic Database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79" y="4411663"/>
            <a:ext cx="1306559" cy="1515608"/>
          </a:xfrm>
          <a:prstGeom prst="rect">
            <a:avLst/>
          </a:prstGeom>
        </p:spPr>
      </p:pic>
    </p:spTree>
    <p:extLst>
      <p:ext uri="{BB962C8B-B14F-4D97-AF65-F5344CB8AC3E}">
        <p14:creationId xmlns:p14="http://schemas.microsoft.com/office/powerpoint/2010/main" val="1542047882"/>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530" y="5597525"/>
            <a:ext cx="8069064" cy="917575"/>
          </a:xfrm>
        </p:spPr>
        <p:txBody>
          <a:bodyPr/>
          <a:lstStyle/>
          <a:p>
            <a:r>
              <a:rPr lang="en-US" dirty="0"/>
              <a:t>Elastic Database Pool</a:t>
            </a:r>
          </a:p>
        </p:txBody>
      </p:sp>
      <p:grpSp>
        <p:nvGrpSpPr>
          <p:cNvPr id="8" name="Group 7"/>
          <p:cNvGrpSpPr>
            <a:grpSpLocks noChangeAspect="1"/>
          </p:cNvGrpSpPr>
          <p:nvPr/>
        </p:nvGrpSpPr>
        <p:grpSpPr>
          <a:xfrm>
            <a:off x="2932113" y="927178"/>
            <a:ext cx="7486650" cy="3027285"/>
            <a:chOff x="3932238" y="1511429"/>
            <a:chExt cx="6359167" cy="25713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58" y="2022434"/>
              <a:ext cx="1306559" cy="15156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308" y="1816321"/>
              <a:ext cx="2023633" cy="20659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87" y="2570677"/>
              <a:ext cx="990651" cy="419122"/>
            </a:xfrm>
            <a:prstGeom prst="rect">
              <a:avLst/>
            </a:prstGeom>
          </p:spPr>
        </p:pic>
        <p:sp>
          <p:nvSpPr>
            <p:cNvPr id="6" name="TextBox 5"/>
            <p:cNvSpPr txBox="1"/>
            <p:nvPr/>
          </p:nvSpPr>
          <p:spPr>
            <a:xfrm>
              <a:off x="8224301" y="1511429"/>
              <a:ext cx="2067104" cy="871008"/>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343434"/>
                      </a:gs>
                      <a:gs pos="30000">
                        <a:srgbClr val="343434"/>
                      </a:gs>
                    </a:gsLst>
                    <a:lin ang="5400000" scaled="0"/>
                  </a:gradFill>
                </a:rPr>
                <a:t>Elastic Database </a:t>
              </a:r>
            </a:p>
            <a:p>
              <a:pPr>
                <a:lnSpc>
                  <a:spcPct val="90000"/>
                </a:lnSpc>
                <a:spcAft>
                  <a:spcPts val="600"/>
                </a:spcAft>
              </a:pPr>
              <a:r>
                <a:rPr lang="en-US" dirty="0">
                  <a:gradFill>
                    <a:gsLst>
                      <a:gs pos="2917">
                        <a:srgbClr val="343434"/>
                      </a:gs>
                      <a:gs pos="30000">
                        <a:srgbClr val="343434"/>
                      </a:gs>
                    </a:gsLst>
                    <a:lin ang="5400000" scaled="0"/>
                  </a:gradFill>
                </a:rPr>
                <a:t>Pool</a:t>
              </a:r>
            </a:p>
          </p:txBody>
        </p:sp>
        <p:sp>
          <p:nvSpPr>
            <p:cNvPr id="7" name="TextBox 6"/>
            <p:cNvSpPr txBox="1"/>
            <p:nvPr/>
          </p:nvSpPr>
          <p:spPr>
            <a:xfrm>
              <a:off x="3932238" y="3538042"/>
              <a:ext cx="2004588"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343434"/>
                      </a:gs>
                      <a:gs pos="30000">
                        <a:srgbClr val="343434"/>
                      </a:gs>
                    </a:gsLst>
                    <a:lin ang="5400000" scaled="0"/>
                  </a:gradFill>
                </a:rPr>
                <a:t>Elastic Database</a:t>
              </a:r>
            </a:p>
          </p:txBody>
        </p:sp>
      </p:grpSp>
      <p:sp>
        <p:nvSpPr>
          <p:cNvPr id="9" name="Rectangle 8"/>
          <p:cNvSpPr/>
          <p:nvPr/>
        </p:nvSpPr>
        <p:spPr>
          <a:xfrm>
            <a:off x="3026531" y="4629325"/>
            <a:ext cx="6705600" cy="369332"/>
          </a:xfrm>
          <a:prstGeom prst="rect">
            <a:avLst/>
          </a:prstGeom>
        </p:spPr>
        <p:txBody>
          <a:bodyPr wrap="square">
            <a:spAutoFit/>
          </a:bodyPr>
          <a:lstStyle/>
          <a:p>
            <a:r>
              <a:rPr lang="en-US" dirty="0">
                <a:solidFill>
                  <a:srgbClr val="505050"/>
                </a:solidFill>
                <a:latin typeface="wf_segoe-ui_normal"/>
              </a:rPr>
              <a:t>Predictable model for deploying large numbers of databases</a:t>
            </a:r>
            <a:endParaRPr lang="en-US" dirty="0">
              <a:solidFill>
                <a:srgbClr val="343434"/>
              </a:solidFill>
            </a:endParaRPr>
          </a:p>
        </p:txBody>
      </p:sp>
    </p:spTree>
    <p:extLst>
      <p:ext uri="{BB962C8B-B14F-4D97-AF65-F5344CB8AC3E}">
        <p14:creationId xmlns:p14="http://schemas.microsoft.com/office/powerpoint/2010/main" val="40717454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p:spPr>
        <p:txBody>
          <a:bodyPr/>
          <a:lstStyle/>
          <a:p>
            <a:pPr algn="ctr"/>
            <a:r>
              <a:rPr lang="en-US" sz="6600" dirty="0"/>
              <a:t>Microsoft Azure</a:t>
            </a:r>
            <a:br>
              <a:rPr lang="en-US" sz="11500" dirty="0"/>
            </a:br>
            <a:r>
              <a:rPr lang="en-US" sz="11500" dirty="0"/>
              <a:t>Storage Table</a:t>
            </a:r>
          </a:p>
        </p:txBody>
      </p:sp>
      <p:pic>
        <p:nvPicPr>
          <p:cNvPr id="7" name="Picture 6"/>
          <p:cNvPicPr>
            <a:picLocks noChangeAspect="1"/>
          </p:cNvPicPr>
          <p:nvPr/>
        </p:nvPicPr>
        <p:blipFill>
          <a:blip r:embed="rId2"/>
          <a:stretch>
            <a:fillRect/>
          </a:stretch>
        </p:blipFill>
        <p:spPr>
          <a:xfrm>
            <a:off x="5475085" y="496464"/>
            <a:ext cx="1242589" cy="1077503"/>
          </a:xfrm>
          <a:prstGeom prst="rect">
            <a:avLst/>
          </a:prstGeom>
        </p:spPr>
      </p:pic>
    </p:spTree>
    <p:extLst>
      <p:ext uri="{BB962C8B-B14F-4D97-AF65-F5344CB8AC3E}">
        <p14:creationId xmlns:p14="http://schemas.microsoft.com/office/powerpoint/2010/main" val="208452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050197" y="5606298"/>
            <a:ext cx="7590192" cy="287870"/>
            <a:chOff x="4131411" y="5751738"/>
            <a:chExt cx="7742391" cy="260124"/>
          </a:xfrm>
        </p:grpSpPr>
        <p:sp>
          <p:nvSpPr>
            <p:cNvPr id="759" name="Rectangle 758"/>
            <p:cNvSpPr/>
            <p:nvPr/>
          </p:nvSpPr>
          <p:spPr bwMode="auto">
            <a:xfrm>
              <a:off x="6102696"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0" name="Rectangle 759"/>
            <p:cNvSpPr/>
            <p:nvPr/>
          </p:nvSpPr>
          <p:spPr bwMode="auto">
            <a:xfrm>
              <a:off x="8111579"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1" name="Rectangle 760"/>
            <p:cNvSpPr/>
            <p:nvPr/>
          </p:nvSpPr>
          <p:spPr bwMode="auto">
            <a:xfrm>
              <a:off x="10149783"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131411"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solidFill>
                  <a:srgbClr val="0088EE"/>
                </a:solidFill>
              </a:rPr>
              <a:t>Elastic Database Model</a:t>
            </a:r>
          </a:p>
        </p:txBody>
      </p:sp>
      <p:sp>
        <p:nvSpPr>
          <p:cNvPr id="6" name="Text Placeholder 2"/>
          <p:cNvSpPr txBox="1">
            <a:spLocks/>
          </p:cNvSpPr>
          <p:nvPr/>
        </p:nvSpPr>
        <p:spPr>
          <a:xfrm>
            <a:off x="387210" y="1508933"/>
            <a:ext cx="9976674"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lang="en-US" sz="1961" dirty="0">
              <a:gradFill>
                <a:gsLst>
                  <a:gs pos="1250">
                    <a:srgbClr val="404040"/>
                  </a:gs>
                  <a:gs pos="100000">
                    <a:srgbClr val="404040"/>
                  </a:gs>
                </a:gsLst>
                <a:lin ang="5400000" scaled="0"/>
              </a:gradFill>
            </a:endParaRPr>
          </a:p>
        </p:txBody>
      </p:sp>
      <p:sp>
        <p:nvSpPr>
          <p:cNvPr id="10" name="Rectangle 9"/>
          <p:cNvSpPr/>
          <p:nvPr/>
        </p:nvSpPr>
        <p:spPr bwMode="auto">
          <a:xfrm>
            <a:off x="4050197" y="5361669"/>
            <a:ext cx="1685807" cy="510021"/>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1" name="Rectangle 10"/>
          <p:cNvSpPr/>
          <p:nvPr/>
        </p:nvSpPr>
        <p:spPr bwMode="auto">
          <a:xfrm>
            <a:off x="9929311" y="2233767"/>
            <a:ext cx="1685807" cy="36379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9" name="TextBox 18"/>
          <p:cNvSpPr txBox="1"/>
          <p:nvPr/>
        </p:nvSpPr>
        <p:spPr>
          <a:xfrm>
            <a:off x="4392089"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200</a:t>
            </a:r>
          </a:p>
        </p:txBody>
      </p:sp>
      <p:sp>
        <p:nvSpPr>
          <p:cNvPr id="20" name="TextBox 19"/>
          <p:cNvSpPr txBox="1"/>
          <p:nvPr/>
        </p:nvSpPr>
        <p:spPr>
          <a:xfrm>
            <a:off x="10234630" y="5819466"/>
            <a:ext cx="1015813"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1200</a:t>
            </a:r>
          </a:p>
        </p:txBody>
      </p:sp>
      <p:sp>
        <p:nvSpPr>
          <p:cNvPr id="22" name="TextBox 21"/>
          <p:cNvSpPr txBox="1"/>
          <p:nvPr/>
        </p:nvSpPr>
        <p:spPr>
          <a:xfrm>
            <a:off x="2820571" y="5819466"/>
            <a:ext cx="1222678"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rPr>
              <a:t>eDTUs</a:t>
            </a:r>
          </a:p>
        </p:txBody>
      </p:sp>
      <p:sp>
        <p:nvSpPr>
          <p:cNvPr id="32" name="Rectangle 31"/>
          <p:cNvSpPr/>
          <p:nvPr/>
        </p:nvSpPr>
        <p:spPr bwMode="auto">
          <a:xfrm>
            <a:off x="5980104" y="4794790"/>
            <a:ext cx="1685807" cy="107690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6" name="Rectangle 35"/>
          <p:cNvSpPr/>
          <p:nvPr/>
        </p:nvSpPr>
        <p:spPr bwMode="auto">
          <a:xfrm>
            <a:off x="7955478" y="3693130"/>
            <a:ext cx="1685807" cy="21785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9" name="TextBox 38"/>
          <p:cNvSpPr txBox="1"/>
          <p:nvPr/>
        </p:nvSpPr>
        <p:spPr>
          <a:xfrm>
            <a:off x="6421713"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400</a:t>
            </a:r>
          </a:p>
        </p:txBody>
      </p:sp>
      <p:sp>
        <p:nvSpPr>
          <p:cNvPr id="40" name="TextBox 39"/>
          <p:cNvSpPr txBox="1"/>
          <p:nvPr/>
        </p:nvSpPr>
        <p:spPr>
          <a:xfrm>
            <a:off x="8328172"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800</a:t>
            </a:r>
          </a:p>
        </p:txBody>
      </p:sp>
      <p:sp>
        <p:nvSpPr>
          <p:cNvPr id="3" name="TextBox 2"/>
          <p:cNvSpPr txBox="1"/>
          <p:nvPr/>
        </p:nvSpPr>
        <p:spPr>
          <a:xfrm>
            <a:off x="5790841" y="203939"/>
            <a:ext cx="1570108"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00B050"/>
                </a:solidFill>
              </a:rPr>
              <a:t>PREVIEW</a:t>
            </a:r>
          </a:p>
        </p:txBody>
      </p:sp>
      <p:sp>
        <p:nvSpPr>
          <p:cNvPr id="23" name="Text Placeholder 2"/>
          <p:cNvSpPr txBox="1">
            <a:spLocks/>
          </p:cNvSpPr>
          <p:nvPr/>
        </p:nvSpPr>
        <p:spPr>
          <a:xfrm>
            <a:off x="350525" y="1213055"/>
            <a:ext cx="9480579"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2000" dirty="0">
                <a:solidFill>
                  <a:srgbClr val="0088EE"/>
                </a:solidFill>
              </a:rPr>
              <a:t>Elastic databases, Elastic database pools</a:t>
            </a:r>
          </a:p>
          <a:p>
            <a:pPr>
              <a:lnSpc>
                <a:spcPct val="100000"/>
              </a:lnSpc>
              <a:buFont typeface="Wingdings" panose="05000000000000000000" pitchFamily="2" charset="2"/>
              <a:buChar char="§"/>
            </a:pPr>
            <a:r>
              <a:rPr lang="en-US" sz="2000" dirty="0">
                <a:solidFill>
                  <a:srgbClr val="0088EE"/>
                </a:solidFill>
              </a:rPr>
              <a:t>Pooled resources leveraged by many databases</a:t>
            </a:r>
          </a:p>
          <a:p>
            <a:pPr>
              <a:lnSpc>
                <a:spcPct val="100000"/>
              </a:lnSpc>
              <a:buFont typeface="Wingdings" panose="05000000000000000000" pitchFamily="2" charset="2"/>
              <a:buChar char="§"/>
            </a:pPr>
            <a:r>
              <a:rPr lang="en-US" sz="2000" b="1" dirty="0">
                <a:solidFill>
                  <a:srgbClr val="0088EE"/>
                </a:solidFill>
              </a:rPr>
              <a:t>Standard</a:t>
            </a:r>
            <a:r>
              <a:rPr lang="en-US" sz="2000" dirty="0">
                <a:solidFill>
                  <a:srgbClr val="0088EE"/>
                </a:solidFill>
              </a:rPr>
              <a:t> elastic pool provides 200-1200* eDTUs for up to 100* databases</a:t>
            </a:r>
          </a:p>
          <a:p>
            <a:pPr>
              <a:lnSpc>
                <a:spcPct val="100000"/>
              </a:lnSpc>
              <a:buFont typeface="Wingdings" panose="05000000000000000000" pitchFamily="2" charset="2"/>
              <a:buChar char="§"/>
            </a:pPr>
            <a:r>
              <a:rPr lang="en-US" sz="2000" b="1" dirty="0">
                <a:solidFill>
                  <a:srgbClr val="0088EE"/>
                </a:solidFill>
              </a:rPr>
              <a:t>Elastic Standard </a:t>
            </a:r>
            <a:r>
              <a:rPr lang="en-US" sz="2000" dirty="0">
                <a:solidFill>
                  <a:srgbClr val="0088EE"/>
                </a:solidFill>
              </a:rPr>
              <a:t>databases can burst up to 100 eDTUs (S3 level)</a:t>
            </a:r>
          </a:p>
          <a:p>
            <a:pPr>
              <a:lnSpc>
                <a:spcPct val="100000"/>
              </a:lnSpc>
              <a:buFont typeface="Wingdings" panose="05000000000000000000" pitchFamily="2" charset="2"/>
              <a:buChar char="§"/>
            </a:pPr>
            <a:r>
              <a:rPr lang="en-US" sz="2000" dirty="0">
                <a:solidFill>
                  <a:srgbClr val="0088EE"/>
                </a:solidFill>
              </a:rPr>
              <a:t>Create/configure pool via portal, PowerShell, REST APIs </a:t>
            </a:r>
          </a:p>
          <a:p>
            <a:pPr>
              <a:lnSpc>
                <a:spcPct val="100000"/>
              </a:lnSpc>
              <a:buFont typeface="Wingdings" panose="05000000000000000000" pitchFamily="2" charset="2"/>
              <a:buChar char="§"/>
            </a:pPr>
            <a:r>
              <a:rPr lang="en-US" sz="2000" dirty="0">
                <a:solidFill>
                  <a:srgbClr val="0088EE"/>
                </a:solidFill>
              </a:rPr>
              <a:t>Move databases in/out using portal, PowerShell, REST APIs, T-SQL</a:t>
            </a:r>
          </a:p>
          <a:p>
            <a:pPr>
              <a:lnSpc>
                <a:spcPct val="100000"/>
              </a:lnSpc>
              <a:buFont typeface="Wingdings" panose="05000000000000000000" pitchFamily="2" charset="2"/>
              <a:buChar char="§"/>
            </a:pPr>
            <a:r>
              <a:rPr lang="en-US" sz="2000" dirty="0">
                <a:solidFill>
                  <a:srgbClr val="0088EE"/>
                </a:solidFill>
              </a:rPr>
              <a:t>Databases remain online throughout</a:t>
            </a:r>
          </a:p>
          <a:p>
            <a:pPr>
              <a:lnSpc>
                <a:spcPct val="100000"/>
              </a:lnSpc>
              <a:buFont typeface="Wingdings" panose="05000000000000000000" pitchFamily="2" charset="2"/>
              <a:buChar char="§"/>
            </a:pPr>
            <a:r>
              <a:rPr lang="en-US" sz="2000" dirty="0">
                <a:solidFill>
                  <a:srgbClr val="0088EE"/>
                </a:solidFill>
              </a:rPr>
              <a:t>Monitoring and alerting is available on both pool and databases  </a:t>
            </a:r>
          </a:p>
        </p:txBody>
      </p:sp>
      <p:sp>
        <p:nvSpPr>
          <p:cNvPr id="15" name="Rectangle 14"/>
          <p:cNvSpPr/>
          <p:nvPr/>
        </p:nvSpPr>
        <p:spPr>
          <a:xfrm>
            <a:off x="269241" y="6495443"/>
            <a:ext cx="8483602" cy="301727"/>
          </a:xfrm>
          <a:prstGeom prst="rect">
            <a:avLst/>
          </a:prstGeom>
        </p:spPr>
        <p:txBody>
          <a:bodyPr wrap="none">
            <a:spAutoFit/>
          </a:bodyPr>
          <a:lstStyle/>
          <a:p>
            <a:pPr defTabSz="914367"/>
            <a:r>
              <a:rPr lang="en-US" sz="1372" dirty="0">
                <a:solidFill>
                  <a:srgbClr val="404040"/>
                </a:solidFill>
              </a:rPr>
              <a:t>*Additional pricing tiers may be introduced, and the ranges and limits may be increased during the preview</a:t>
            </a:r>
          </a:p>
        </p:txBody>
      </p:sp>
      <p:grpSp>
        <p:nvGrpSpPr>
          <p:cNvPr id="7" name="Group 6"/>
          <p:cNvGrpSpPr/>
          <p:nvPr/>
        </p:nvGrpSpPr>
        <p:grpSpPr>
          <a:xfrm>
            <a:off x="4228449" y="5473097"/>
            <a:ext cx="1281055" cy="271667"/>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33" name="Group 132"/>
          <p:cNvGrpSpPr/>
          <p:nvPr/>
        </p:nvGrpSpPr>
        <p:grpSpPr>
          <a:xfrm>
            <a:off x="6170703" y="5468185"/>
            <a:ext cx="1281055" cy="271667"/>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58" name="Group 157"/>
          <p:cNvGrpSpPr/>
          <p:nvPr/>
        </p:nvGrpSpPr>
        <p:grpSpPr>
          <a:xfrm>
            <a:off x="6170703" y="5248991"/>
            <a:ext cx="1281055" cy="271667"/>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83" name="Group 182"/>
          <p:cNvGrpSpPr/>
          <p:nvPr/>
        </p:nvGrpSpPr>
        <p:grpSpPr>
          <a:xfrm>
            <a:off x="6170703" y="5019247"/>
            <a:ext cx="1281055" cy="271667"/>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08" name="Group 207"/>
          <p:cNvGrpSpPr/>
          <p:nvPr/>
        </p:nvGrpSpPr>
        <p:grpSpPr>
          <a:xfrm>
            <a:off x="8187658" y="5468185"/>
            <a:ext cx="1281055" cy="271667"/>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33" name="Group 232"/>
          <p:cNvGrpSpPr/>
          <p:nvPr/>
        </p:nvGrpSpPr>
        <p:grpSpPr>
          <a:xfrm>
            <a:off x="8187658" y="5248991"/>
            <a:ext cx="1281055" cy="271667"/>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58" name="Group 257"/>
          <p:cNvGrpSpPr/>
          <p:nvPr/>
        </p:nvGrpSpPr>
        <p:grpSpPr>
          <a:xfrm>
            <a:off x="8187658" y="5019247"/>
            <a:ext cx="1281055" cy="271667"/>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83" name="Group 282"/>
          <p:cNvGrpSpPr/>
          <p:nvPr/>
        </p:nvGrpSpPr>
        <p:grpSpPr>
          <a:xfrm>
            <a:off x="8187658" y="4799870"/>
            <a:ext cx="1281055" cy="271667"/>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08" name="Group 307"/>
          <p:cNvGrpSpPr/>
          <p:nvPr/>
        </p:nvGrpSpPr>
        <p:grpSpPr>
          <a:xfrm>
            <a:off x="8187658" y="4576673"/>
            <a:ext cx="1281055" cy="271667"/>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33" name="Group 332"/>
          <p:cNvGrpSpPr/>
          <p:nvPr/>
        </p:nvGrpSpPr>
        <p:grpSpPr>
          <a:xfrm>
            <a:off x="8187658" y="4352566"/>
            <a:ext cx="1281055" cy="271667"/>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58" name="Group 357"/>
          <p:cNvGrpSpPr/>
          <p:nvPr/>
        </p:nvGrpSpPr>
        <p:grpSpPr>
          <a:xfrm>
            <a:off x="8187658" y="4139186"/>
            <a:ext cx="1281055" cy="271667"/>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83" name="Group 382"/>
          <p:cNvGrpSpPr/>
          <p:nvPr/>
        </p:nvGrpSpPr>
        <p:grpSpPr>
          <a:xfrm>
            <a:off x="8187658" y="3909442"/>
            <a:ext cx="1281055" cy="271667"/>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09" name="Group 408"/>
          <p:cNvGrpSpPr/>
          <p:nvPr/>
        </p:nvGrpSpPr>
        <p:grpSpPr>
          <a:xfrm>
            <a:off x="10137986" y="5468185"/>
            <a:ext cx="1281055" cy="271667"/>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34" name="Group 433"/>
          <p:cNvGrpSpPr/>
          <p:nvPr/>
        </p:nvGrpSpPr>
        <p:grpSpPr>
          <a:xfrm>
            <a:off x="10137986" y="5248991"/>
            <a:ext cx="1281055" cy="271667"/>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59" name="Group 458"/>
          <p:cNvGrpSpPr/>
          <p:nvPr/>
        </p:nvGrpSpPr>
        <p:grpSpPr>
          <a:xfrm>
            <a:off x="10137986" y="5019247"/>
            <a:ext cx="1281055" cy="271667"/>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84" name="Group 483"/>
          <p:cNvGrpSpPr/>
          <p:nvPr/>
        </p:nvGrpSpPr>
        <p:grpSpPr>
          <a:xfrm>
            <a:off x="10137986" y="4799870"/>
            <a:ext cx="1281055" cy="271667"/>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09" name="Group 508"/>
          <p:cNvGrpSpPr/>
          <p:nvPr/>
        </p:nvGrpSpPr>
        <p:grpSpPr>
          <a:xfrm>
            <a:off x="10137986" y="4576673"/>
            <a:ext cx="1281055" cy="271667"/>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34" name="Group 533"/>
          <p:cNvGrpSpPr/>
          <p:nvPr/>
        </p:nvGrpSpPr>
        <p:grpSpPr>
          <a:xfrm>
            <a:off x="10137986" y="4352566"/>
            <a:ext cx="1281055" cy="271667"/>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59" name="Group 558"/>
          <p:cNvGrpSpPr/>
          <p:nvPr/>
        </p:nvGrpSpPr>
        <p:grpSpPr>
          <a:xfrm>
            <a:off x="10137986" y="4139186"/>
            <a:ext cx="1281055" cy="271667"/>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84" name="Group 583"/>
          <p:cNvGrpSpPr/>
          <p:nvPr/>
        </p:nvGrpSpPr>
        <p:grpSpPr>
          <a:xfrm>
            <a:off x="10137986" y="3909442"/>
            <a:ext cx="1281055" cy="271667"/>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09" name="Group 608"/>
          <p:cNvGrpSpPr/>
          <p:nvPr/>
        </p:nvGrpSpPr>
        <p:grpSpPr>
          <a:xfrm>
            <a:off x="10137986" y="3675271"/>
            <a:ext cx="1281055" cy="271667"/>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34" name="Group 633"/>
          <p:cNvGrpSpPr/>
          <p:nvPr/>
        </p:nvGrpSpPr>
        <p:grpSpPr>
          <a:xfrm>
            <a:off x="10137986" y="3445526"/>
            <a:ext cx="1281055" cy="271667"/>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59" name="Group 658"/>
          <p:cNvGrpSpPr/>
          <p:nvPr/>
        </p:nvGrpSpPr>
        <p:grpSpPr>
          <a:xfrm>
            <a:off x="10137986" y="3232146"/>
            <a:ext cx="1281055" cy="271667"/>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84" name="Group 683"/>
          <p:cNvGrpSpPr/>
          <p:nvPr/>
        </p:nvGrpSpPr>
        <p:grpSpPr>
          <a:xfrm>
            <a:off x="10137986" y="3002402"/>
            <a:ext cx="1281055" cy="271667"/>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09" name="Group 708"/>
          <p:cNvGrpSpPr/>
          <p:nvPr/>
        </p:nvGrpSpPr>
        <p:grpSpPr>
          <a:xfrm>
            <a:off x="10137986" y="2775170"/>
            <a:ext cx="1281055" cy="271667"/>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34" name="Group 733"/>
          <p:cNvGrpSpPr/>
          <p:nvPr/>
        </p:nvGrpSpPr>
        <p:grpSpPr>
          <a:xfrm>
            <a:off x="10137986" y="2558610"/>
            <a:ext cx="1281055" cy="271667"/>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4" name="Group 13"/>
          <p:cNvGrpSpPr/>
          <p:nvPr/>
        </p:nvGrpSpPr>
        <p:grpSpPr>
          <a:xfrm>
            <a:off x="642750" y="5417588"/>
            <a:ext cx="3367033" cy="362072"/>
            <a:chOff x="655637" y="5525725"/>
            <a:chExt cx="3434549" cy="369332"/>
          </a:xfrm>
        </p:grpSpPr>
        <p:sp>
          <p:nvSpPr>
            <p:cNvPr id="12" name="Right Arrow 11"/>
            <p:cNvSpPr/>
            <p:nvPr/>
          </p:nvSpPr>
          <p:spPr bwMode="auto">
            <a:xfrm>
              <a:off x="3785386" y="5630675"/>
              <a:ext cx="304800" cy="2237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655637" y="5525725"/>
              <a:ext cx="3126625" cy="369332"/>
            </a:xfrm>
            <a:prstGeom prst="rect">
              <a:avLst/>
            </a:prstGeom>
          </p:spPr>
          <p:txBody>
            <a:bodyPr wrap="none">
              <a:spAutoFit/>
            </a:bodyPr>
            <a:lstStyle/>
            <a:p>
              <a:pPr defTabSz="914367"/>
              <a:r>
                <a:rPr lang="en-US" sz="1765" dirty="0">
                  <a:solidFill>
                    <a:srgbClr val="404040"/>
                  </a:solidFill>
                </a:rPr>
                <a:t>Max per-database burst level</a:t>
              </a:r>
            </a:p>
          </p:txBody>
        </p:sp>
      </p:grpSp>
      <p:grpSp>
        <p:nvGrpSpPr>
          <p:cNvPr id="762" name="Group 761"/>
          <p:cNvGrpSpPr/>
          <p:nvPr/>
        </p:nvGrpSpPr>
        <p:grpSpPr>
          <a:xfrm>
            <a:off x="10136602" y="2343861"/>
            <a:ext cx="1281055" cy="271667"/>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spTree>
    <p:extLst>
      <p:ext uri="{BB962C8B-B14F-4D97-AF65-F5344CB8AC3E}">
        <p14:creationId xmlns:p14="http://schemas.microsoft.com/office/powerpoint/2010/main" val="326870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4"/>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anim calcmode="lin" valueType="num">
                                      <p:cBhvr>
                                        <p:cTn id="26" dur="500" fill="hold"/>
                                        <p:tgtEl>
                                          <p:spTgt spid="133"/>
                                        </p:tgtEl>
                                        <p:attrNameLst>
                                          <p:attrName>ppt_x</p:attrName>
                                        </p:attrNameLst>
                                      </p:cBhvr>
                                      <p:tavLst>
                                        <p:tav tm="0">
                                          <p:val>
                                            <p:strVal val="#ppt_x"/>
                                          </p:val>
                                        </p:tav>
                                        <p:tav tm="100000">
                                          <p:val>
                                            <p:strVal val="#ppt_x"/>
                                          </p:val>
                                        </p:tav>
                                      </p:tavLst>
                                    </p:anim>
                                    <p:anim calcmode="lin" valueType="num">
                                      <p:cBhvr>
                                        <p:cTn id="27" dur="500" fill="hold"/>
                                        <p:tgtEl>
                                          <p:spTgt spid="13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anim calcmode="lin" valueType="num">
                                      <p:cBhvr>
                                        <p:cTn id="31" dur="500" fill="hold"/>
                                        <p:tgtEl>
                                          <p:spTgt spid="208"/>
                                        </p:tgtEl>
                                        <p:attrNameLst>
                                          <p:attrName>ppt_x</p:attrName>
                                        </p:attrNameLst>
                                      </p:cBhvr>
                                      <p:tavLst>
                                        <p:tav tm="0">
                                          <p:val>
                                            <p:strVal val="#ppt_x"/>
                                          </p:val>
                                        </p:tav>
                                        <p:tav tm="100000">
                                          <p:val>
                                            <p:strVal val="#ppt_x"/>
                                          </p:val>
                                        </p:tav>
                                      </p:tavLst>
                                    </p:anim>
                                    <p:anim calcmode="lin" valueType="num">
                                      <p:cBhvr>
                                        <p:cTn id="32" dur="500" fill="hold"/>
                                        <p:tgtEl>
                                          <p:spTgt spid="20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09"/>
                                        </p:tgtEl>
                                        <p:attrNameLst>
                                          <p:attrName>style.visibility</p:attrName>
                                        </p:attrNameLst>
                                      </p:cBhvr>
                                      <p:to>
                                        <p:strVal val="visible"/>
                                      </p:to>
                                    </p:set>
                                    <p:animEffect transition="in" filter="fade">
                                      <p:cBhvr>
                                        <p:cTn id="35" dur="500"/>
                                        <p:tgtEl>
                                          <p:spTgt spid="409"/>
                                        </p:tgtEl>
                                      </p:cBhvr>
                                    </p:animEffect>
                                    <p:anim calcmode="lin" valueType="num">
                                      <p:cBhvr>
                                        <p:cTn id="36" dur="500" fill="hold"/>
                                        <p:tgtEl>
                                          <p:spTgt spid="409"/>
                                        </p:tgtEl>
                                        <p:attrNameLst>
                                          <p:attrName>ppt_x</p:attrName>
                                        </p:attrNameLst>
                                      </p:cBhvr>
                                      <p:tavLst>
                                        <p:tav tm="0">
                                          <p:val>
                                            <p:strVal val="#ppt_x"/>
                                          </p:val>
                                        </p:tav>
                                        <p:tav tm="100000">
                                          <p:val>
                                            <p:strVal val="#ppt_x"/>
                                          </p:val>
                                        </p:tav>
                                      </p:tavLst>
                                    </p:anim>
                                    <p:anim calcmode="lin" valueType="num">
                                      <p:cBhvr>
                                        <p:cTn id="37" dur="500" fill="hold"/>
                                        <p:tgtEl>
                                          <p:spTgt spid="409"/>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fade">
                                      <p:cBhvr>
                                        <p:cTn id="41" dur="500"/>
                                        <p:tgtEl>
                                          <p:spTgt spid="158"/>
                                        </p:tgtEl>
                                      </p:cBhvr>
                                    </p:animEffect>
                                    <p:anim calcmode="lin" valueType="num">
                                      <p:cBhvr>
                                        <p:cTn id="42" dur="500" fill="hold"/>
                                        <p:tgtEl>
                                          <p:spTgt spid="158"/>
                                        </p:tgtEl>
                                        <p:attrNameLst>
                                          <p:attrName>ppt_x</p:attrName>
                                        </p:attrNameLst>
                                      </p:cBhvr>
                                      <p:tavLst>
                                        <p:tav tm="0">
                                          <p:val>
                                            <p:strVal val="#ppt_x"/>
                                          </p:val>
                                        </p:tav>
                                        <p:tav tm="100000">
                                          <p:val>
                                            <p:strVal val="#ppt_x"/>
                                          </p:val>
                                        </p:tav>
                                      </p:tavLst>
                                    </p:anim>
                                    <p:anim calcmode="lin" valueType="num">
                                      <p:cBhvr>
                                        <p:cTn id="43" dur="500" fill="hold"/>
                                        <p:tgtEl>
                                          <p:spTgt spid="15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3"/>
                                        </p:tgtEl>
                                        <p:attrNameLst>
                                          <p:attrName>style.visibility</p:attrName>
                                        </p:attrNameLst>
                                      </p:cBhvr>
                                      <p:to>
                                        <p:strVal val="visible"/>
                                      </p:to>
                                    </p:set>
                                    <p:animEffect transition="in" filter="fade">
                                      <p:cBhvr>
                                        <p:cTn id="46" dur="500"/>
                                        <p:tgtEl>
                                          <p:spTgt spid="233"/>
                                        </p:tgtEl>
                                      </p:cBhvr>
                                    </p:animEffect>
                                    <p:anim calcmode="lin" valueType="num">
                                      <p:cBhvr>
                                        <p:cTn id="47" dur="500" fill="hold"/>
                                        <p:tgtEl>
                                          <p:spTgt spid="233"/>
                                        </p:tgtEl>
                                        <p:attrNameLst>
                                          <p:attrName>ppt_x</p:attrName>
                                        </p:attrNameLst>
                                      </p:cBhvr>
                                      <p:tavLst>
                                        <p:tav tm="0">
                                          <p:val>
                                            <p:strVal val="#ppt_x"/>
                                          </p:val>
                                        </p:tav>
                                        <p:tav tm="100000">
                                          <p:val>
                                            <p:strVal val="#ppt_x"/>
                                          </p:val>
                                        </p:tav>
                                      </p:tavLst>
                                    </p:anim>
                                    <p:anim calcmode="lin" valueType="num">
                                      <p:cBhvr>
                                        <p:cTn id="48" dur="500" fill="hold"/>
                                        <p:tgtEl>
                                          <p:spTgt spid="23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34"/>
                                        </p:tgtEl>
                                        <p:attrNameLst>
                                          <p:attrName>style.visibility</p:attrName>
                                        </p:attrNameLst>
                                      </p:cBhvr>
                                      <p:to>
                                        <p:strVal val="visible"/>
                                      </p:to>
                                    </p:set>
                                    <p:animEffect transition="in" filter="fade">
                                      <p:cBhvr>
                                        <p:cTn id="51" dur="500"/>
                                        <p:tgtEl>
                                          <p:spTgt spid="434"/>
                                        </p:tgtEl>
                                      </p:cBhvr>
                                    </p:animEffect>
                                    <p:anim calcmode="lin" valueType="num">
                                      <p:cBhvr>
                                        <p:cTn id="52" dur="500" fill="hold"/>
                                        <p:tgtEl>
                                          <p:spTgt spid="434"/>
                                        </p:tgtEl>
                                        <p:attrNameLst>
                                          <p:attrName>ppt_x</p:attrName>
                                        </p:attrNameLst>
                                      </p:cBhvr>
                                      <p:tavLst>
                                        <p:tav tm="0">
                                          <p:val>
                                            <p:strVal val="#ppt_x"/>
                                          </p:val>
                                        </p:tav>
                                        <p:tav tm="100000">
                                          <p:val>
                                            <p:strVal val="#ppt_x"/>
                                          </p:val>
                                        </p:tav>
                                      </p:tavLst>
                                    </p:anim>
                                    <p:anim calcmode="lin" valueType="num">
                                      <p:cBhvr>
                                        <p:cTn id="53" dur="500" fill="hold"/>
                                        <p:tgtEl>
                                          <p:spTgt spid="434"/>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183"/>
                                        </p:tgtEl>
                                        <p:attrNameLst>
                                          <p:attrName>style.visibility</p:attrName>
                                        </p:attrNameLst>
                                      </p:cBhvr>
                                      <p:to>
                                        <p:strVal val="visible"/>
                                      </p:to>
                                    </p:set>
                                    <p:animEffect transition="in" filter="fade">
                                      <p:cBhvr>
                                        <p:cTn id="57" dur="500"/>
                                        <p:tgtEl>
                                          <p:spTgt spid="183"/>
                                        </p:tgtEl>
                                      </p:cBhvr>
                                    </p:animEffect>
                                    <p:anim calcmode="lin" valueType="num">
                                      <p:cBhvr>
                                        <p:cTn id="58" dur="500" fill="hold"/>
                                        <p:tgtEl>
                                          <p:spTgt spid="183"/>
                                        </p:tgtEl>
                                        <p:attrNameLst>
                                          <p:attrName>ppt_x</p:attrName>
                                        </p:attrNameLst>
                                      </p:cBhvr>
                                      <p:tavLst>
                                        <p:tav tm="0">
                                          <p:val>
                                            <p:strVal val="#ppt_x"/>
                                          </p:val>
                                        </p:tav>
                                        <p:tav tm="100000">
                                          <p:val>
                                            <p:strVal val="#ppt_x"/>
                                          </p:val>
                                        </p:tav>
                                      </p:tavLst>
                                    </p:anim>
                                    <p:anim calcmode="lin" valueType="num">
                                      <p:cBhvr>
                                        <p:cTn id="59" dur="500" fill="hold"/>
                                        <p:tgtEl>
                                          <p:spTgt spid="18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anim calcmode="lin" valueType="num">
                                      <p:cBhvr>
                                        <p:cTn id="63" dur="500" fill="hold"/>
                                        <p:tgtEl>
                                          <p:spTgt spid="258"/>
                                        </p:tgtEl>
                                        <p:attrNameLst>
                                          <p:attrName>ppt_x</p:attrName>
                                        </p:attrNameLst>
                                      </p:cBhvr>
                                      <p:tavLst>
                                        <p:tav tm="0">
                                          <p:val>
                                            <p:strVal val="#ppt_x"/>
                                          </p:val>
                                        </p:tav>
                                        <p:tav tm="100000">
                                          <p:val>
                                            <p:strVal val="#ppt_x"/>
                                          </p:val>
                                        </p:tav>
                                      </p:tavLst>
                                    </p:anim>
                                    <p:anim calcmode="lin" valueType="num">
                                      <p:cBhvr>
                                        <p:cTn id="64" dur="500" fill="hold"/>
                                        <p:tgtEl>
                                          <p:spTgt spid="25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fade">
                                      <p:cBhvr>
                                        <p:cTn id="67" dur="500"/>
                                        <p:tgtEl>
                                          <p:spTgt spid="459"/>
                                        </p:tgtEl>
                                      </p:cBhvr>
                                    </p:animEffect>
                                    <p:anim calcmode="lin" valueType="num">
                                      <p:cBhvr>
                                        <p:cTn id="68" dur="500" fill="hold"/>
                                        <p:tgtEl>
                                          <p:spTgt spid="459"/>
                                        </p:tgtEl>
                                        <p:attrNameLst>
                                          <p:attrName>ppt_x</p:attrName>
                                        </p:attrNameLst>
                                      </p:cBhvr>
                                      <p:tavLst>
                                        <p:tav tm="0">
                                          <p:val>
                                            <p:strVal val="#ppt_x"/>
                                          </p:val>
                                        </p:tav>
                                        <p:tav tm="100000">
                                          <p:val>
                                            <p:strVal val="#ppt_x"/>
                                          </p:val>
                                        </p:tav>
                                      </p:tavLst>
                                    </p:anim>
                                    <p:anim calcmode="lin" valueType="num">
                                      <p:cBhvr>
                                        <p:cTn id="69" dur="500" fill="hold"/>
                                        <p:tgtEl>
                                          <p:spTgt spid="459"/>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2" presetClass="entr" presetSubtype="0" fill="hold" nodeType="afterEffect">
                                  <p:stCondLst>
                                    <p:cond delay="0"/>
                                  </p:stCondLst>
                                  <p:childTnLst>
                                    <p:set>
                                      <p:cBhvr>
                                        <p:cTn id="72" dur="1" fill="hold">
                                          <p:stCondLst>
                                            <p:cond delay="0"/>
                                          </p:stCondLst>
                                        </p:cTn>
                                        <p:tgtEl>
                                          <p:spTgt spid="283"/>
                                        </p:tgtEl>
                                        <p:attrNameLst>
                                          <p:attrName>style.visibility</p:attrName>
                                        </p:attrNameLst>
                                      </p:cBhvr>
                                      <p:to>
                                        <p:strVal val="visible"/>
                                      </p:to>
                                    </p:set>
                                    <p:animEffect transition="in" filter="fade">
                                      <p:cBhvr>
                                        <p:cTn id="73" dur="500"/>
                                        <p:tgtEl>
                                          <p:spTgt spid="283"/>
                                        </p:tgtEl>
                                      </p:cBhvr>
                                    </p:animEffect>
                                    <p:anim calcmode="lin" valueType="num">
                                      <p:cBhvr>
                                        <p:cTn id="74" dur="500" fill="hold"/>
                                        <p:tgtEl>
                                          <p:spTgt spid="283"/>
                                        </p:tgtEl>
                                        <p:attrNameLst>
                                          <p:attrName>ppt_x</p:attrName>
                                        </p:attrNameLst>
                                      </p:cBhvr>
                                      <p:tavLst>
                                        <p:tav tm="0">
                                          <p:val>
                                            <p:strVal val="#ppt_x"/>
                                          </p:val>
                                        </p:tav>
                                        <p:tav tm="100000">
                                          <p:val>
                                            <p:strVal val="#ppt_x"/>
                                          </p:val>
                                        </p:tav>
                                      </p:tavLst>
                                    </p:anim>
                                    <p:anim calcmode="lin" valueType="num">
                                      <p:cBhvr>
                                        <p:cTn id="75" dur="500" fill="hold"/>
                                        <p:tgtEl>
                                          <p:spTgt spid="28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84"/>
                                        </p:tgtEl>
                                        <p:attrNameLst>
                                          <p:attrName>style.visibility</p:attrName>
                                        </p:attrNameLst>
                                      </p:cBhvr>
                                      <p:to>
                                        <p:strVal val="visible"/>
                                      </p:to>
                                    </p:set>
                                    <p:animEffect transition="in" filter="fade">
                                      <p:cBhvr>
                                        <p:cTn id="78" dur="500"/>
                                        <p:tgtEl>
                                          <p:spTgt spid="484"/>
                                        </p:tgtEl>
                                      </p:cBhvr>
                                    </p:animEffect>
                                    <p:anim calcmode="lin" valueType="num">
                                      <p:cBhvr>
                                        <p:cTn id="79" dur="500" fill="hold"/>
                                        <p:tgtEl>
                                          <p:spTgt spid="484"/>
                                        </p:tgtEl>
                                        <p:attrNameLst>
                                          <p:attrName>ppt_x</p:attrName>
                                        </p:attrNameLst>
                                      </p:cBhvr>
                                      <p:tavLst>
                                        <p:tav tm="0">
                                          <p:val>
                                            <p:strVal val="#ppt_x"/>
                                          </p:val>
                                        </p:tav>
                                        <p:tav tm="100000">
                                          <p:val>
                                            <p:strVal val="#ppt_x"/>
                                          </p:val>
                                        </p:tav>
                                      </p:tavLst>
                                    </p:anim>
                                    <p:anim calcmode="lin" valueType="num">
                                      <p:cBhvr>
                                        <p:cTn id="80" dur="500" fill="hold"/>
                                        <p:tgtEl>
                                          <p:spTgt spid="484"/>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308"/>
                                        </p:tgtEl>
                                        <p:attrNameLst>
                                          <p:attrName>style.visibility</p:attrName>
                                        </p:attrNameLst>
                                      </p:cBhvr>
                                      <p:to>
                                        <p:strVal val="visible"/>
                                      </p:to>
                                    </p:set>
                                    <p:animEffect transition="in" filter="fade">
                                      <p:cBhvr>
                                        <p:cTn id="84" dur="500"/>
                                        <p:tgtEl>
                                          <p:spTgt spid="308"/>
                                        </p:tgtEl>
                                      </p:cBhvr>
                                    </p:animEffect>
                                    <p:anim calcmode="lin" valueType="num">
                                      <p:cBhvr>
                                        <p:cTn id="85" dur="500" fill="hold"/>
                                        <p:tgtEl>
                                          <p:spTgt spid="308"/>
                                        </p:tgtEl>
                                        <p:attrNameLst>
                                          <p:attrName>ppt_x</p:attrName>
                                        </p:attrNameLst>
                                      </p:cBhvr>
                                      <p:tavLst>
                                        <p:tav tm="0">
                                          <p:val>
                                            <p:strVal val="#ppt_x"/>
                                          </p:val>
                                        </p:tav>
                                        <p:tav tm="100000">
                                          <p:val>
                                            <p:strVal val="#ppt_x"/>
                                          </p:val>
                                        </p:tav>
                                      </p:tavLst>
                                    </p:anim>
                                    <p:anim calcmode="lin" valueType="num">
                                      <p:cBhvr>
                                        <p:cTn id="86" dur="500" fill="hold"/>
                                        <p:tgtEl>
                                          <p:spTgt spid="30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09"/>
                                        </p:tgtEl>
                                        <p:attrNameLst>
                                          <p:attrName>style.visibility</p:attrName>
                                        </p:attrNameLst>
                                      </p:cBhvr>
                                      <p:to>
                                        <p:strVal val="visible"/>
                                      </p:to>
                                    </p:set>
                                    <p:animEffect transition="in" filter="fade">
                                      <p:cBhvr>
                                        <p:cTn id="89" dur="500"/>
                                        <p:tgtEl>
                                          <p:spTgt spid="509"/>
                                        </p:tgtEl>
                                      </p:cBhvr>
                                    </p:animEffect>
                                    <p:anim calcmode="lin" valueType="num">
                                      <p:cBhvr>
                                        <p:cTn id="90" dur="500" fill="hold"/>
                                        <p:tgtEl>
                                          <p:spTgt spid="509"/>
                                        </p:tgtEl>
                                        <p:attrNameLst>
                                          <p:attrName>ppt_x</p:attrName>
                                        </p:attrNameLst>
                                      </p:cBhvr>
                                      <p:tavLst>
                                        <p:tav tm="0">
                                          <p:val>
                                            <p:strVal val="#ppt_x"/>
                                          </p:val>
                                        </p:tav>
                                        <p:tav tm="100000">
                                          <p:val>
                                            <p:strVal val="#ppt_x"/>
                                          </p:val>
                                        </p:tav>
                                      </p:tavLst>
                                    </p:anim>
                                    <p:anim calcmode="lin" valueType="num">
                                      <p:cBhvr>
                                        <p:cTn id="91" dur="500" fill="hold"/>
                                        <p:tgtEl>
                                          <p:spTgt spid="509"/>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333"/>
                                        </p:tgtEl>
                                        <p:attrNameLst>
                                          <p:attrName>style.visibility</p:attrName>
                                        </p:attrNameLst>
                                      </p:cBhvr>
                                      <p:to>
                                        <p:strVal val="visible"/>
                                      </p:to>
                                    </p:set>
                                    <p:animEffect transition="in" filter="fade">
                                      <p:cBhvr>
                                        <p:cTn id="95" dur="500"/>
                                        <p:tgtEl>
                                          <p:spTgt spid="333"/>
                                        </p:tgtEl>
                                      </p:cBhvr>
                                    </p:animEffect>
                                    <p:anim calcmode="lin" valueType="num">
                                      <p:cBhvr>
                                        <p:cTn id="96" dur="500" fill="hold"/>
                                        <p:tgtEl>
                                          <p:spTgt spid="333"/>
                                        </p:tgtEl>
                                        <p:attrNameLst>
                                          <p:attrName>ppt_x</p:attrName>
                                        </p:attrNameLst>
                                      </p:cBhvr>
                                      <p:tavLst>
                                        <p:tav tm="0">
                                          <p:val>
                                            <p:strVal val="#ppt_x"/>
                                          </p:val>
                                        </p:tav>
                                        <p:tav tm="100000">
                                          <p:val>
                                            <p:strVal val="#ppt_x"/>
                                          </p:val>
                                        </p:tav>
                                      </p:tavLst>
                                    </p:anim>
                                    <p:anim calcmode="lin" valueType="num">
                                      <p:cBhvr>
                                        <p:cTn id="97" dur="500" fill="hold"/>
                                        <p:tgtEl>
                                          <p:spTgt spid="33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4"/>
                                        </p:tgtEl>
                                        <p:attrNameLst>
                                          <p:attrName>style.visibility</p:attrName>
                                        </p:attrNameLst>
                                      </p:cBhvr>
                                      <p:to>
                                        <p:strVal val="visible"/>
                                      </p:to>
                                    </p:set>
                                    <p:animEffect transition="in" filter="fade">
                                      <p:cBhvr>
                                        <p:cTn id="100" dur="500"/>
                                        <p:tgtEl>
                                          <p:spTgt spid="534"/>
                                        </p:tgtEl>
                                      </p:cBhvr>
                                    </p:animEffect>
                                    <p:anim calcmode="lin" valueType="num">
                                      <p:cBhvr>
                                        <p:cTn id="101" dur="500" fill="hold"/>
                                        <p:tgtEl>
                                          <p:spTgt spid="534"/>
                                        </p:tgtEl>
                                        <p:attrNameLst>
                                          <p:attrName>ppt_x</p:attrName>
                                        </p:attrNameLst>
                                      </p:cBhvr>
                                      <p:tavLst>
                                        <p:tav tm="0">
                                          <p:val>
                                            <p:strVal val="#ppt_x"/>
                                          </p:val>
                                        </p:tav>
                                        <p:tav tm="100000">
                                          <p:val>
                                            <p:strVal val="#ppt_x"/>
                                          </p:val>
                                        </p:tav>
                                      </p:tavLst>
                                    </p:anim>
                                    <p:anim calcmode="lin" valueType="num">
                                      <p:cBhvr>
                                        <p:cTn id="102" dur="500" fill="hold"/>
                                        <p:tgtEl>
                                          <p:spTgt spid="534"/>
                                        </p:tgtEl>
                                        <p:attrNameLst>
                                          <p:attrName>ppt_y</p:attrName>
                                        </p:attrNameLst>
                                      </p:cBhvr>
                                      <p:tavLst>
                                        <p:tav tm="0">
                                          <p:val>
                                            <p:strVal val="#ppt_y+.1"/>
                                          </p:val>
                                        </p:tav>
                                        <p:tav tm="100000">
                                          <p:val>
                                            <p:strVal val="#ppt_y"/>
                                          </p:val>
                                        </p:tav>
                                      </p:tavLst>
                                    </p:anim>
                                  </p:childTnLst>
                                </p:cTn>
                              </p:par>
                            </p:childTnLst>
                          </p:cTn>
                        </p:par>
                        <p:par>
                          <p:cTn id="103" fill="hold">
                            <p:stCondLst>
                              <p:cond delay="3000"/>
                            </p:stCondLst>
                            <p:childTnLst>
                              <p:par>
                                <p:cTn id="104" presetID="42" presetClass="entr" presetSubtype="0" fill="hold" nodeType="afterEffect">
                                  <p:stCondLst>
                                    <p:cond delay="0"/>
                                  </p:stCondLst>
                                  <p:childTnLst>
                                    <p:set>
                                      <p:cBhvr>
                                        <p:cTn id="105" dur="1" fill="hold">
                                          <p:stCondLst>
                                            <p:cond delay="0"/>
                                          </p:stCondLst>
                                        </p:cTn>
                                        <p:tgtEl>
                                          <p:spTgt spid="358"/>
                                        </p:tgtEl>
                                        <p:attrNameLst>
                                          <p:attrName>style.visibility</p:attrName>
                                        </p:attrNameLst>
                                      </p:cBhvr>
                                      <p:to>
                                        <p:strVal val="visible"/>
                                      </p:to>
                                    </p:set>
                                    <p:animEffect transition="in" filter="fade">
                                      <p:cBhvr>
                                        <p:cTn id="106" dur="450"/>
                                        <p:tgtEl>
                                          <p:spTgt spid="358"/>
                                        </p:tgtEl>
                                      </p:cBhvr>
                                    </p:animEffect>
                                    <p:anim calcmode="lin" valueType="num">
                                      <p:cBhvr>
                                        <p:cTn id="107" dur="450" fill="hold"/>
                                        <p:tgtEl>
                                          <p:spTgt spid="358"/>
                                        </p:tgtEl>
                                        <p:attrNameLst>
                                          <p:attrName>ppt_x</p:attrName>
                                        </p:attrNameLst>
                                      </p:cBhvr>
                                      <p:tavLst>
                                        <p:tav tm="0">
                                          <p:val>
                                            <p:strVal val="#ppt_x"/>
                                          </p:val>
                                        </p:tav>
                                        <p:tav tm="100000">
                                          <p:val>
                                            <p:strVal val="#ppt_x"/>
                                          </p:val>
                                        </p:tav>
                                      </p:tavLst>
                                    </p:anim>
                                    <p:anim calcmode="lin" valueType="num">
                                      <p:cBhvr>
                                        <p:cTn id="108" dur="450" fill="hold"/>
                                        <p:tgtEl>
                                          <p:spTgt spid="358"/>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59"/>
                                        </p:tgtEl>
                                        <p:attrNameLst>
                                          <p:attrName>style.visibility</p:attrName>
                                        </p:attrNameLst>
                                      </p:cBhvr>
                                      <p:to>
                                        <p:strVal val="visible"/>
                                      </p:to>
                                    </p:set>
                                    <p:animEffect transition="in" filter="fade">
                                      <p:cBhvr>
                                        <p:cTn id="111" dur="450"/>
                                        <p:tgtEl>
                                          <p:spTgt spid="559"/>
                                        </p:tgtEl>
                                      </p:cBhvr>
                                    </p:animEffect>
                                    <p:anim calcmode="lin" valueType="num">
                                      <p:cBhvr>
                                        <p:cTn id="112" dur="450" fill="hold"/>
                                        <p:tgtEl>
                                          <p:spTgt spid="559"/>
                                        </p:tgtEl>
                                        <p:attrNameLst>
                                          <p:attrName>ppt_x</p:attrName>
                                        </p:attrNameLst>
                                      </p:cBhvr>
                                      <p:tavLst>
                                        <p:tav tm="0">
                                          <p:val>
                                            <p:strVal val="#ppt_x"/>
                                          </p:val>
                                        </p:tav>
                                        <p:tav tm="100000">
                                          <p:val>
                                            <p:strVal val="#ppt_x"/>
                                          </p:val>
                                        </p:tav>
                                      </p:tavLst>
                                    </p:anim>
                                    <p:anim calcmode="lin" valueType="num">
                                      <p:cBhvr>
                                        <p:cTn id="113" dur="450" fill="hold"/>
                                        <p:tgtEl>
                                          <p:spTgt spid="559"/>
                                        </p:tgtEl>
                                        <p:attrNameLst>
                                          <p:attrName>ppt_y</p:attrName>
                                        </p:attrNameLst>
                                      </p:cBhvr>
                                      <p:tavLst>
                                        <p:tav tm="0">
                                          <p:val>
                                            <p:strVal val="#ppt_y+.1"/>
                                          </p:val>
                                        </p:tav>
                                        <p:tav tm="100000">
                                          <p:val>
                                            <p:strVal val="#ppt_y"/>
                                          </p:val>
                                        </p:tav>
                                      </p:tavLst>
                                    </p:anim>
                                  </p:childTnLst>
                                </p:cTn>
                              </p:par>
                            </p:childTnLst>
                          </p:cTn>
                        </p:par>
                        <p:par>
                          <p:cTn id="114" fill="hold">
                            <p:stCondLst>
                              <p:cond delay="3450"/>
                            </p:stCondLst>
                            <p:childTnLst>
                              <p:par>
                                <p:cTn id="115" presetID="42" presetClass="entr" presetSubtype="0" fill="hold" nodeType="afterEffect">
                                  <p:stCondLst>
                                    <p:cond delay="0"/>
                                  </p:stCondLst>
                                  <p:childTnLst>
                                    <p:set>
                                      <p:cBhvr>
                                        <p:cTn id="116" dur="1" fill="hold">
                                          <p:stCondLst>
                                            <p:cond delay="0"/>
                                          </p:stCondLst>
                                        </p:cTn>
                                        <p:tgtEl>
                                          <p:spTgt spid="383"/>
                                        </p:tgtEl>
                                        <p:attrNameLst>
                                          <p:attrName>style.visibility</p:attrName>
                                        </p:attrNameLst>
                                      </p:cBhvr>
                                      <p:to>
                                        <p:strVal val="visible"/>
                                      </p:to>
                                    </p:set>
                                    <p:animEffect transition="in" filter="fade">
                                      <p:cBhvr>
                                        <p:cTn id="117" dur="400"/>
                                        <p:tgtEl>
                                          <p:spTgt spid="383"/>
                                        </p:tgtEl>
                                      </p:cBhvr>
                                    </p:animEffect>
                                    <p:anim calcmode="lin" valueType="num">
                                      <p:cBhvr>
                                        <p:cTn id="118" dur="400" fill="hold"/>
                                        <p:tgtEl>
                                          <p:spTgt spid="383"/>
                                        </p:tgtEl>
                                        <p:attrNameLst>
                                          <p:attrName>ppt_x</p:attrName>
                                        </p:attrNameLst>
                                      </p:cBhvr>
                                      <p:tavLst>
                                        <p:tav tm="0">
                                          <p:val>
                                            <p:strVal val="#ppt_x"/>
                                          </p:val>
                                        </p:tav>
                                        <p:tav tm="100000">
                                          <p:val>
                                            <p:strVal val="#ppt_x"/>
                                          </p:val>
                                        </p:tav>
                                      </p:tavLst>
                                    </p:anim>
                                    <p:anim calcmode="lin" valueType="num">
                                      <p:cBhvr>
                                        <p:cTn id="119" dur="400" fill="hold"/>
                                        <p:tgtEl>
                                          <p:spTgt spid="38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584"/>
                                        </p:tgtEl>
                                        <p:attrNameLst>
                                          <p:attrName>style.visibility</p:attrName>
                                        </p:attrNameLst>
                                      </p:cBhvr>
                                      <p:to>
                                        <p:strVal val="visible"/>
                                      </p:to>
                                    </p:set>
                                    <p:animEffect transition="in" filter="fade">
                                      <p:cBhvr>
                                        <p:cTn id="122" dur="400"/>
                                        <p:tgtEl>
                                          <p:spTgt spid="584"/>
                                        </p:tgtEl>
                                      </p:cBhvr>
                                    </p:animEffect>
                                    <p:anim calcmode="lin" valueType="num">
                                      <p:cBhvr>
                                        <p:cTn id="123" dur="400" fill="hold"/>
                                        <p:tgtEl>
                                          <p:spTgt spid="584"/>
                                        </p:tgtEl>
                                        <p:attrNameLst>
                                          <p:attrName>ppt_x</p:attrName>
                                        </p:attrNameLst>
                                      </p:cBhvr>
                                      <p:tavLst>
                                        <p:tav tm="0">
                                          <p:val>
                                            <p:strVal val="#ppt_x"/>
                                          </p:val>
                                        </p:tav>
                                        <p:tav tm="100000">
                                          <p:val>
                                            <p:strVal val="#ppt_x"/>
                                          </p:val>
                                        </p:tav>
                                      </p:tavLst>
                                    </p:anim>
                                    <p:anim calcmode="lin" valueType="num">
                                      <p:cBhvr>
                                        <p:cTn id="124" dur="400" fill="hold"/>
                                        <p:tgtEl>
                                          <p:spTgt spid="584"/>
                                        </p:tgtEl>
                                        <p:attrNameLst>
                                          <p:attrName>ppt_y</p:attrName>
                                        </p:attrNameLst>
                                      </p:cBhvr>
                                      <p:tavLst>
                                        <p:tav tm="0">
                                          <p:val>
                                            <p:strVal val="#ppt_y+.1"/>
                                          </p:val>
                                        </p:tav>
                                        <p:tav tm="100000">
                                          <p:val>
                                            <p:strVal val="#ppt_y"/>
                                          </p:val>
                                        </p:tav>
                                      </p:tavLst>
                                    </p:anim>
                                  </p:childTnLst>
                                </p:cTn>
                              </p:par>
                            </p:childTnLst>
                          </p:cTn>
                        </p:par>
                        <p:par>
                          <p:cTn id="125" fill="hold">
                            <p:stCondLst>
                              <p:cond delay="3850"/>
                            </p:stCondLst>
                            <p:childTnLst>
                              <p:par>
                                <p:cTn id="126" presetID="42" presetClass="entr" presetSubtype="0" fill="hold" nodeType="afterEffect">
                                  <p:stCondLst>
                                    <p:cond delay="0"/>
                                  </p:stCondLst>
                                  <p:childTnLst>
                                    <p:set>
                                      <p:cBhvr>
                                        <p:cTn id="127" dur="1" fill="hold">
                                          <p:stCondLst>
                                            <p:cond delay="0"/>
                                          </p:stCondLst>
                                        </p:cTn>
                                        <p:tgtEl>
                                          <p:spTgt spid="609"/>
                                        </p:tgtEl>
                                        <p:attrNameLst>
                                          <p:attrName>style.visibility</p:attrName>
                                        </p:attrNameLst>
                                      </p:cBhvr>
                                      <p:to>
                                        <p:strVal val="visible"/>
                                      </p:to>
                                    </p:set>
                                    <p:animEffect transition="in" filter="fade">
                                      <p:cBhvr>
                                        <p:cTn id="128" dur="300"/>
                                        <p:tgtEl>
                                          <p:spTgt spid="609"/>
                                        </p:tgtEl>
                                      </p:cBhvr>
                                    </p:animEffect>
                                    <p:anim calcmode="lin" valueType="num">
                                      <p:cBhvr>
                                        <p:cTn id="129" dur="300" fill="hold"/>
                                        <p:tgtEl>
                                          <p:spTgt spid="609"/>
                                        </p:tgtEl>
                                        <p:attrNameLst>
                                          <p:attrName>ppt_x</p:attrName>
                                        </p:attrNameLst>
                                      </p:cBhvr>
                                      <p:tavLst>
                                        <p:tav tm="0">
                                          <p:val>
                                            <p:strVal val="#ppt_x"/>
                                          </p:val>
                                        </p:tav>
                                        <p:tav tm="100000">
                                          <p:val>
                                            <p:strVal val="#ppt_x"/>
                                          </p:val>
                                        </p:tav>
                                      </p:tavLst>
                                    </p:anim>
                                    <p:anim calcmode="lin" valueType="num">
                                      <p:cBhvr>
                                        <p:cTn id="130" dur="300" fill="hold"/>
                                        <p:tgtEl>
                                          <p:spTgt spid="609"/>
                                        </p:tgtEl>
                                        <p:attrNameLst>
                                          <p:attrName>ppt_y</p:attrName>
                                        </p:attrNameLst>
                                      </p:cBhvr>
                                      <p:tavLst>
                                        <p:tav tm="0">
                                          <p:val>
                                            <p:strVal val="#ppt_y+.1"/>
                                          </p:val>
                                        </p:tav>
                                        <p:tav tm="100000">
                                          <p:val>
                                            <p:strVal val="#ppt_y"/>
                                          </p:val>
                                        </p:tav>
                                      </p:tavLst>
                                    </p:anim>
                                  </p:childTnLst>
                                </p:cTn>
                              </p:par>
                            </p:childTnLst>
                          </p:cTn>
                        </p:par>
                        <p:par>
                          <p:cTn id="131" fill="hold">
                            <p:stCondLst>
                              <p:cond delay="4150"/>
                            </p:stCondLst>
                            <p:childTnLst>
                              <p:par>
                                <p:cTn id="132" presetID="42" presetClass="entr" presetSubtype="0" fill="hold" nodeType="afterEffect">
                                  <p:stCondLst>
                                    <p:cond delay="0"/>
                                  </p:stCondLst>
                                  <p:childTnLst>
                                    <p:set>
                                      <p:cBhvr>
                                        <p:cTn id="133" dur="1" fill="hold">
                                          <p:stCondLst>
                                            <p:cond delay="0"/>
                                          </p:stCondLst>
                                        </p:cTn>
                                        <p:tgtEl>
                                          <p:spTgt spid="634"/>
                                        </p:tgtEl>
                                        <p:attrNameLst>
                                          <p:attrName>style.visibility</p:attrName>
                                        </p:attrNameLst>
                                      </p:cBhvr>
                                      <p:to>
                                        <p:strVal val="visible"/>
                                      </p:to>
                                    </p:set>
                                    <p:animEffect transition="in" filter="fade">
                                      <p:cBhvr>
                                        <p:cTn id="134" dur="250"/>
                                        <p:tgtEl>
                                          <p:spTgt spid="634"/>
                                        </p:tgtEl>
                                      </p:cBhvr>
                                    </p:animEffect>
                                    <p:anim calcmode="lin" valueType="num">
                                      <p:cBhvr>
                                        <p:cTn id="135" dur="250" fill="hold"/>
                                        <p:tgtEl>
                                          <p:spTgt spid="634"/>
                                        </p:tgtEl>
                                        <p:attrNameLst>
                                          <p:attrName>ppt_x</p:attrName>
                                        </p:attrNameLst>
                                      </p:cBhvr>
                                      <p:tavLst>
                                        <p:tav tm="0">
                                          <p:val>
                                            <p:strVal val="#ppt_x"/>
                                          </p:val>
                                        </p:tav>
                                        <p:tav tm="100000">
                                          <p:val>
                                            <p:strVal val="#ppt_x"/>
                                          </p:val>
                                        </p:tav>
                                      </p:tavLst>
                                    </p:anim>
                                    <p:anim calcmode="lin" valueType="num">
                                      <p:cBhvr>
                                        <p:cTn id="136" dur="250" fill="hold"/>
                                        <p:tgtEl>
                                          <p:spTgt spid="634"/>
                                        </p:tgtEl>
                                        <p:attrNameLst>
                                          <p:attrName>ppt_y</p:attrName>
                                        </p:attrNameLst>
                                      </p:cBhvr>
                                      <p:tavLst>
                                        <p:tav tm="0">
                                          <p:val>
                                            <p:strVal val="#ppt_y+.1"/>
                                          </p:val>
                                        </p:tav>
                                        <p:tav tm="100000">
                                          <p:val>
                                            <p:strVal val="#ppt_y"/>
                                          </p:val>
                                        </p:tav>
                                      </p:tavLst>
                                    </p:anim>
                                  </p:childTnLst>
                                </p:cTn>
                              </p:par>
                            </p:childTnLst>
                          </p:cTn>
                        </p:par>
                        <p:par>
                          <p:cTn id="137" fill="hold">
                            <p:stCondLst>
                              <p:cond delay="4400"/>
                            </p:stCondLst>
                            <p:childTnLst>
                              <p:par>
                                <p:cTn id="138" presetID="42" presetClass="entr" presetSubtype="0" fill="hold" nodeType="afterEffect">
                                  <p:stCondLst>
                                    <p:cond delay="0"/>
                                  </p:stCondLst>
                                  <p:childTnLst>
                                    <p:set>
                                      <p:cBhvr>
                                        <p:cTn id="139" dur="1" fill="hold">
                                          <p:stCondLst>
                                            <p:cond delay="0"/>
                                          </p:stCondLst>
                                        </p:cTn>
                                        <p:tgtEl>
                                          <p:spTgt spid="659"/>
                                        </p:tgtEl>
                                        <p:attrNameLst>
                                          <p:attrName>style.visibility</p:attrName>
                                        </p:attrNameLst>
                                      </p:cBhvr>
                                      <p:to>
                                        <p:strVal val="visible"/>
                                      </p:to>
                                    </p:set>
                                    <p:animEffect transition="in" filter="fade">
                                      <p:cBhvr>
                                        <p:cTn id="140" dur="250"/>
                                        <p:tgtEl>
                                          <p:spTgt spid="659"/>
                                        </p:tgtEl>
                                      </p:cBhvr>
                                    </p:animEffect>
                                    <p:anim calcmode="lin" valueType="num">
                                      <p:cBhvr>
                                        <p:cTn id="141" dur="250" fill="hold"/>
                                        <p:tgtEl>
                                          <p:spTgt spid="659"/>
                                        </p:tgtEl>
                                        <p:attrNameLst>
                                          <p:attrName>ppt_x</p:attrName>
                                        </p:attrNameLst>
                                      </p:cBhvr>
                                      <p:tavLst>
                                        <p:tav tm="0">
                                          <p:val>
                                            <p:strVal val="#ppt_x"/>
                                          </p:val>
                                        </p:tav>
                                        <p:tav tm="100000">
                                          <p:val>
                                            <p:strVal val="#ppt_x"/>
                                          </p:val>
                                        </p:tav>
                                      </p:tavLst>
                                    </p:anim>
                                    <p:anim calcmode="lin" valueType="num">
                                      <p:cBhvr>
                                        <p:cTn id="142" dur="250" fill="hold"/>
                                        <p:tgtEl>
                                          <p:spTgt spid="659"/>
                                        </p:tgtEl>
                                        <p:attrNameLst>
                                          <p:attrName>ppt_y</p:attrName>
                                        </p:attrNameLst>
                                      </p:cBhvr>
                                      <p:tavLst>
                                        <p:tav tm="0">
                                          <p:val>
                                            <p:strVal val="#ppt_y+.1"/>
                                          </p:val>
                                        </p:tav>
                                        <p:tav tm="100000">
                                          <p:val>
                                            <p:strVal val="#ppt_y"/>
                                          </p:val>
                                        </p:tav>
                                      </p:tavLst>
                                    </p:anim>
                                  </p:childTnLst>
                                </p:cTn>
                              </p:par>
                            </p:childTnLst>
                          </p:cTn>
                        </p:par>
                        <p:par>
                          <p:cTn id="143" fill="hold">
                            <p:stCondLst>
                              <p:cond delay="4650"/>
                            </p:stCondLst>
                            <p:childTnLst>
                              <p:par>
                                <p:cTn id="144" presetID="42" presetClass="entr" presetSubtype="0" fill="hold" nodeType="afterEffect">
                                  <p:stCondLst>
                                    <p:cond delay="0"/>
                                  </p:stCondLst>
                                  <p:childTnLst>
                                    <p:set>
                                      <p:cBhvr>
                                        <p:cTn id="145" dur="1" fill="hold">
                                          <p:stCondLst>
                                            <p:cond delay="0"/>
                                          </p:stCondLst>
                                        </p:cTn>
                                        <p:tgtEl>
                                          <p:spTgt spid="684"/>
                                        </p:tgtEl>
                                        <p:attrNameLst>
                                          <p:attrName>style.visibility</p:attrName>
                                        </p:attrNameLst>
                                      </p:cBhvr>
                                      <p:to>
                                        <p:strVal val="visible"/>
                                      </p:to>
                                    </p:set>
                                    <p:animEffect transition="in" filter="fade">
                                      <p:cBhvr>
                                        <p:cTn id="146" dur="250"/>
                                        <p:tgtEl>
                                          <p:spTgt spid="684"/>
                                        </p:tgtEl>
                                      </p:cBhvr>
                                    </p:animEffect>
                                    <p:anim calcmode="lin" valueType="num">
                                      <p:cBhvr>
                                        <p:cTn id="147" dur="250" fill="hold"/>
                                        <p:tgtEl>
                                          <p:spTgt spid="684"/>
                                        </p:tgtEl>
                                        <p:attrNameLst>
                                          <p:attrName>ppt_x</p:attrName>
                                        </p:attrNameLst>
                                      </p:cBhvr>
                                      <p:tavLst>
                                        <p:tav tm="0">
                                          <p:val>
                                            <p:strVal val="#ppt_x"/>
                                          </p:val>
                                        </p:tav>
                                        <p:tav tm="100000">
                                          <p:val>
                                            <p:strVal val="#ppt_x"/>
                                          </p:val>
                                        </p:tav>
                                      </p:tavLst>
                                    </p:anim>
                                    <p:anim calcmode="lin" valueType="num">
                                      <p:cBhvr>
                                        <p:cTn id="148" dur="250" fill="hold"/>
                                        <p:tgtEl>
                                          <p:spTgt spid="684"/>
                                        </p:tgtEl>
                                        <p:attrNameLst>
                                          <p:attrName>ppt_y</p:attrName>
                                        </p:attrNameLst>
                                      </p:cBhvr>
                                      <p:tavLst>
                                        <p:tav tm="0">
                                          <p:val>
                                            <p:strVal val="#ppt_y+.1"/>
                                          </p:val>
                                        </p:tav>
                                        <p:tav tm="100000">
                                          <p:val>
                                            <p:strVal val="#ppt_y"/>
                                          </p:val>
                                        </p:tav>
                                      </p:tavLst>
                                    </p:anim>
                                  </p:childTnLst>
                                </p:cTn>
                              </p:par>
                            </p:childTnLst>
                          </p:cTn>
                        </p:par>
                        <p:par>
                          <p:cTn id="149" fill="hold">
                            <p:stCondLst>
                              <p:cond delay="4900"/>
                            </p:stCondLst>
                            <p:childTnLst>
                              <p:par>
                                <p:cTn id="150" presetID="42" presetClass="entr" presetSubtype="0" fill="hold" nodeType="afterEffect">
                                  <p:stCondLst>
                                    <p:cond delay="0"/>
                                  </p:stCondLst>
                                  <p:childTnLst>
                                    <p:set>
                                      <p:cBhvr>
                                        <p:cTn id="151" dur="1" fill="hold">
                                          <p:stCondLst>
                                            <p:cond delay="0"/>
                                          </p:stCondLst>
                                        </p:cTn>
                                        <p:tgtEl>
                                          <p:spTgt spid="709"/>
                                        </p:tgtEl>
                                        <p:attrNameLst>
                                          <p:attrName>style.visibility</p:attrName>
                                        </p:attrNameLst>
                                      </p:cBhvr>
                                      <p:to>
                                        <p:strVal val="visible"/>
                                      </p:to>
                                    </p:set>
                                    <p:animEffect transition="in" filter="fade">
                                      <p:cBhvr>
                                        <p:cTn id="152" dur="250"/>
                                        <p:tgtEl>
                                          <p:spTgt spid="709"/>
                                        </p:tgtEl>
                                      </p:cBhvr>
                                    </p:animEffect>
                                    <p:anim calcmode="lin" valueType="num">
                                      <p:cBhvr>
                                        <p:cTn id="153" dur="250" fill="hold"/>
                                        <p:tgtEl>
                                          <p:spTgt spid="709"/>
                                        </p:tgtEl>
                                        <p:attrNameLst>
                                          <p:attrName>ppt_x</p:attrName>
                                        </p:attrNameLst>
                                      </p:cBhvr>
                                      <p:tavLst>
                                        <p:tav tm="0">
                                          <p:val>
                                            <p:strVal val="#ppt_x"/>
                                          </p:val>
                                        </p:tav>
                                        <p:tav tm="100000">
                                          <p:val>
                                            <p:strVal val="#ppt_x"/>
                                          </p:val>
                                        </p:tav>
                                      </p:tavLst>
                                    </p:anim>
                                    <p:anim calcmode="lin" valueType="num">
                                      <p:cBhvr>
                                        <p:cTn id="154" dur="250" fill="hold"/>
                                        <p:tgtEl>
                                          <p:spTgt spid="709"/>
                                        </p:tgtEl>
                                        <p:attrNameLst>
                                          <p:attrName>ppt_y</p:attrName>
                                        </p:attrNameLst>
                                      </p:cBhvr>
                                      <p:tavLst>
                                        <p:tav tm="0">
                                          <p:val>
                                            <p:strVal val="#ppt_y+.1"/>
                                          </p:val>
                                        </p:tav>
                                        <p:tav tm="100000">
                                          <p:val>
                                            <p:strVal val="#ppt_y"/>
                                          </p:val>
                                        </p:tav>
                                      </p:tavLst>
                                    </p:anim>
                                  </p:childTnLst>
                                </p:cTn>
                              </p:par>
                            </p:childTnLst>
                          </p:cTn>
                        </p:par>
                        <p:par>
                          <p:cTn id="155" fill="hold">
                            <p:stCondLst>
                              <p:cond delay="5150"/>
                            </p:stCondLst>
                            <p:childTnLst>
                              <p:par>
                                <p:cTn id="156" presetID="42" presetClass="entr" presetSubtype="0" fill="hold" nodeType="afterEffect">
                                  <p:stCondLst>
                                    <p:cond delay="0"/>
                                  </p:stCondLst>
                                  <p:childTnLst>
                                    <p:set>
                                      <p:cBhvr>
                                        <p:cTn id="157" dur="1" fill="hold">
                                          <p:stCondLst>
                                            <p:cond delay="0"/>
                                          </p:stCondLst>
                                        </p:cTn>
                                        <p:tgtEl>
                                          <p:spTgt spid="734"/>
                                        </p:tgtEl>
                                        <p:attrNameLst>
                                          <p:attrName>style.visibility</p:attrName>
                                        </p:attrNameLst>
                                      </p:cBhvr>
                                      <p:to>
                                        <p:strVal val="visible"/>
                                      </p:to>
                                    </p:set>
                                    <p:animEffect transition="in" filter="fade">
                                      <p:cBhvr>
                                        <p:cTn id="158" dur="200"/>
                                        <p:tgtEl>
                                          <p:spTgt spid="734"/>
                                        </p:tgtEl>
                                      </p:cBhvr>
                                    </p:animEffect>
                                    <p:anim calcmode="lin" valueType="num">
                                      <p:cBhvr>
                                        <p:cTn id="159" dur="200" fill="hold"/>
                                        <p:tgtEl>
                                          <p:spTgt spid="734"/>
                                        </p:tgtEl>
                                        <p:attrNameLst>
                                          <p:attrName>ppt_x</p:attrName>
                                        </p:attrNameLst>
                                      </p:cBhvr>
                                      <p:tavLst>
                                        <p:tav tm="0">
                                          <p:val>
                                            <p:strVal val="#ppt_x"/>
                                          </p:val>
                                        </p:tav>
                                        <p:tav tm="100000">
                                          <p:val>
                                            <p:strVal val="#ppt_x"/>
                                          </p:val>
                                        </p:tav>
                                      </p:tavLst>
                                    </p:anim>
                                    <p:anim calcmode="lin" valueType="num">
                                      <p:cBhvr>
                                        <p:cTn id="160" dur="200" fill="hold"/>
                                        <p:tgtEl>
                                          <p:spTgt spid="734"/>
                                        </p:tgtEl>
                                        <p:attrNameLst>
                                          <p:attrName>ppt_y</p:attrName>
                                        </p:attrNameLst>
                                      </p:cBhvr>
                                      <p:tavLst>
                                        <p:tav tm="0">
                                          <p:val>
                                            <p:strVal val="#ppt_y+.1"/>
                                          </p:val>
                                        </p:tav>
                                        <p:tav tm="100000">
                                          <p:val>
                                            <p:strVal val="#ppt_y"/>
                                          </p:val>
                                        </p:tav>
                                      </p:tavLst>
                                    </p:anim>
                                  </p:childTnLst>
                                </p:cTn>
                              </p:par>
                            </p:childTnLst>
                          </p:cTn>
                        </p:par>
                        <p:par>
                          <p:cTn id="161" fill="hold">
                            <p:stCondLst>
                              <p:cond delay="5350"/>
                            </p:stCondLst>
                            <p:childTnLst>
                              <p:par>
                                <p:cTn id="162" presetID="42" presetClass="entr" presetSubtype="0" fill="hold" nodeType="afterEffect">
                                  <p:stCondLst>
                                    <p:cond delay="0"/>
                                  </p:stCondLst>
                                  <p:childTnLst>
                                    <p:set>
                                      <p:cBhvr>
                                        <p:cTn id="163" dur="1" fill="hold">
                                          <p:stCondLst>
                                            <p:cond delay="0"/>
                                          </p:stCondLst>
                                        </p:cTn>
                                        <p:tgtEl>
                                          <p:spTgt spid="762"/>
                                        </p:tgtEl>
                                        <p:attrNameLst>
                                          <p:attrName>style.visibility</p:attrName>
                                        </p:attrNameLst>
                                      </p:cBhvr>
                                      <p:to>
                                        <p:strVal val="visible"/>
                                      </p:to>
                                    </p:set>
                                    <p:animEffect transition="in" filter="fade">
                                      <p:cBhvr>
                                        <p:cTn id="164" dur="150"/>
                                        <p:tgtEl>
                                          <p:spTgt spid="762"/>
                                        </p:tgtEl>
                                      </p:cBhvr>
                                    </p:animEffect>
                                    <p:anim calcmode="lin" valueType="num">
                                      <p:cBhvr>
                                        <p:cTn id="165" dur="150" fill="hold"/>
                                        <p:tgtEl>
                                          <p:spTgt spid="762"/>
                                        </p:tgtEl>
                                        <p:attrNameLst>
                                          <p:attrName>ppt_x</p:attrName>
                                        </p:attrNameLst>
                                      </p:cBhvr>
                                      <p:tavLst>
                                        <p:tav tm="0">
                                          <p:val>
                                            <p:strVal val="#ppt_x"/>
                                          </p:val>
                                        </p:tav>
                                        <p:tav tm="100000">
                                          <p:val>
                                            <p:strVal val="#ppt_x"/>
                                          </p:val>
                                        </p:tav>
                                      </p:tavLst>
                                    </p:anim>
                                    <p:anim calcmode="lin" valueType="num">
                                      <p:cBhvr>
                                        <p:cTn id="166"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19053" y="2304123"/>
            <a:ext cx="8321040" cy="1645920"/>
          </a:xfrm>
          <a:prstGeom prst="rect">
            <a:avLst/>
          </a:prstGeom>
          <a:solidFill>
            <a:schemeClr val="bg1">
              <a:lumMod val="85000"/>
            </a:schemeClr>
          </a:solid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455740" y="5671503"/>
            <a:ext cx="8069064" cy="917575"/>
          </a:xfrm>
        </p:spPr>
        <p:txBody>
          <a:bodyPr/>
          <a:lstStyle/>
          <a:p>
            <a:r>
              <a:rPr lang="en-US" dirty="0"/>
              <a:t>Elastic Database Jobs</a:t>
            </a:r>
          </a:p>
        </p:txBody>
      </p:sp>
      <p:sp>
        <p:nvSpPr>
          <p:cNvPr id="23" name="Rectangle 22"/>
          <p:cNvSpPr/>
          <p:nvPr/>
        </p:nvSpPr>
        <p:spPr bwMode="auto">
          <a:xfrm>
            <a:off x="1520494" y="1871843"/>
            <a:ext cx="4504319" cy="1177911"/>
          </a:xfrm>
          <a:prstGeom prst="rect">
            <a:avLst/>
          </a:prstGeom>
          <a:noFill/>
          <a:ln w="25400">
            <a:solidFill>
              <a:schemeClr val="tx2"/>
            </a:solid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3903487" y="2125011"/>
            <a:ext cx="932688" cy="834845"/>
            <a:chOff x="3639872" y="2649918"/>
            <a:chExt cx="932688" cy="834845"/>
          </a:xfrm>
        </p:grpSpPr>
        <p:pic>
          <p:nvPicPr>
            <p:cNvPr id="18" name="Picture 17"/>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9" name="TextBox 18"/>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grpSp>
        <p:nvGrpSpPr>
          <p:cNvPr id="20" name="Group 19"/>
          <p:cNvGrpSpPr/>
          <p:nvPr/>
        </p:nvGrpSpPr>
        <p:grpSpPr>
          <a:xfrm>
            <a:off x="4657276" y="2559041"/>
            <a:ext cx="932688" cy="834845"/>
            <a:chOff x="3639872" y="2649918"/>
            <a:chExt cx="932688" cy="834845"/>
          </a:xfrm>
        </p:grpSpPr>
        <p:pic>
          <p:nvPicPr>
            <p:cNvPr id="21" name="Picture 2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22" name="TextBox 21"/>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grpSp>
        <p:nvGrpSpPr>
          <p:cNvPr id="6" name="Group 5"/>
          <p:cNvGrpSpPr/>
          <p:nvPr/>
        </p:nvGrpSpPr>
        <p:grpSpPr>
          <a:xfrm>
            <a:off x="3149698" y="1707589"/>
            <a:ext cx="932688" cy="834845"/>
            <a:chOff x="3639872" y="2649918"/>
            <a:chExt cx="932688" cy="834845"/>
          </a:xfrm>
        </p:grpSpPr>
        <p:pic>
          <p:nvPicPr>
            <p:cNvPr id="11" name="Picture 1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5" name="TextBox 4"/>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grpSp>
        <p:nvGrpSpPr>
          <p:cNvPr id="14" name="Group 13"/>
          <p:cNvGrpSpPr/>
          <p:nvPr/>
        </p:nvGrpSpPr>
        <p:grpSpPr>
          <a:xfrm>
            <a:off x="2430551" y="1236598"/>
            <a:ext cx="932688" cy="834845"/>
            <a:chOff x="3639872" y="2649918"/>
            <a:chExt cx="932688" cy="834845"/>
          </a:xfrm>
        </p:grpSpPr>
        <p:pic>
          <p:nvPicPr>
            <p:cNvPr id="15" name="Picture 14"/>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6" name="TextBox 15"/>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a:solidFill>
                    <a:srgbClr val="FFFFFF"/>
                  </a:solidFill>
                </a:rPr>
                <a:t>SQL</a:t>
              </a:r>
            </a:p>
          </p:txBody>
        </p:sp>
      </p:grpSp>
      <p:sp>
        <p:nvSpPr>
          <p:cNvPr id="12" name="TextBox 11"/>
          <p:cNvSpPr txBox="1"/>
          <p:nvPr/>
        </p:nvSpPr>
        <p:spPr>
          <a:xfrm>
            <a:off x="4876205" y="3736952"/>
            <a:ext cx="3467552"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a:solidFill>
                  <a:srgbClr val="0072C6"/>
                </a:solidFill>
              </a:rPr>
              <a:t>ELASTIC DATABASE POOL</a:t>
            </a:r>
          </a:p>
        </p:txBody>
      </p:sp>
      <p:sp>
        <p:nvSpPr>
          <p:cNvPr id="25" name="Rectangle 24"/>
          <p:cNvSpPr/>
          <p:nvPr/>
        </p:nvSpPr>
        <p:spPr bwMode="auto">
          <a:xfrm>
            <a:off x="2349369" y="1670251"/>
            <a:ext cx="10281806" cy="1645920"/>
          </a:xfrm>
          <a:prstGeom prst="rect">
            <a:avLst/>
          </a:prstGeom>
          <a:pattFill prst="pct10">
            <a:fgClr>
              <a:schemeClr val="tx2"/>
            </a:fgClr>
            <a:bgClr>
              <a:schemeClr val="bg1"/>
            </a:bgClr>
          </a:patt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4509278" y="1211263"/>
            <a:ext cx="3408241"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a:solidFill>
                  <a:srgbClr val="0072C6"/>
                </a:solidFill>
              </a:rPr>
              <a:t>ELASTIC DATABASE JOBS</a:t>
            </a:r>
          </a:p>
        </p:txBody>
      </p:sp>
      <p:grpSp>
        <p:nvGrpSpPr>
          <p:cNvPr id="24" name="Group 23"/>
          <p:cNvGrpSpPr>
            <a:grpSpLocks noChangeAspect="1"/>
          </p:cNvGrpSpPr>
          <p:nvPr/>
        </p:nvGrpSpPr>
        <p:grpSpPr>
          <a:xfrm>
            <a:off x="7917519" y="1570176"/>
            <a:ext cx="3003523" cy="3144170"/>
            <a:chOff x="6248236" y="2935029"/>
            <a:chExt cx="1760850" cy="1844317"/>
          </a:xfrm>
          <a:effectLst>
            <a:glow rad="63500">
              <a:schemeClr val="tx1">
                <a:lumMod val="60000"/>
                <a:lumOff val="40000"/>
                <a:alpha val="40000"/>
              </a:schemeClr>
            </a:glow>
          </a:effectLst>
        </p:grpSpPr>
        <p:pic>
          <p:nvPicPr>
            <p:cNvPr id="31" name="Picture 30"/>
            <p:cNvPicPr>
              <a:picLocks noChangeAspect="1"/>
            </p:cNvPicPr>
            <p:nvPr/>
          </p:nvPicPr>
          <p:blipFill>
            <a:blip r:embed="rId4"/>
            <a:stretch>
              <a:fillRect/>
            </a:stretch>
          </p:blipFill>
          <p:spPr>
            <a:xfrm>
              <a:off x="6489044" y="2935029"/>
              <a:ext cx="1380295" cy="1844317"/>
            </a:xfrm>
            <a:prstGeom prst="rect">
              <a:avLst/>
            </a:prstGeom>
            <a:effectLst>
              <a:softEdge rad="0"/>
            </a:effectLst>
          </p:spPr>
        </p:pic>
        <p:pic>
          <p:nvPicPr>
            <p:cNvPr id="3080" name="Picture 8" descr="Deployment still in progress"/>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236" y="3402147"/>
              <a:ext cx="1760850" cy="1070768"/>
            </a:xfrm>
            <a:prstGeom prst="rect">
              <a:avLst/>
            </a:prstGeom>
            <a:noFill/>
            <a:scene3d>
              <a:camera prst="isometricLeftDown">
                <a:rot lat="2100000" lon="2790000" rev="0"/>
              </a:camera>
              <a:lightRig rig="threePt" dir="t"/>
            </a:scene3d>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a:off x="3149698" y="1993194"/>
            <a:ext cx="5933001" cy="38894"/>
          </a:xfrm>
          <a:prstGeom prst="straightConnector1">
            <a:avLst/>
          </a:prstGeom>
          <a:ln w="50800">
            <a:solidFill>
              <a:schemeClr val="accent5"/>
            </a:solidFill>
            <a:headEnd type="none"/>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47362" y="1091142"/>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3631926" y="1519438"/>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364254" y="1919589"/>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5139504" y="2379054"/>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92270" y="2349674"/>
            <a:ext cx="2183931" cy="6278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400" dirty="0">
                <a:gradFill>
                  <a:gsLst>
                    <a:gs pos="2917">
                      <a:srgbClr val="343434"/>
                    </a:gs>
                    <a:gs pos="30000">
                      <a:srgbClr val="343434"/>
                    </a:gs>
                  </a:gsLst>
                  <a:lin ang="5400000" scaled="0"/>
                </a:gradFill>
              </a:rPr>
              <a:t>T-SQL Scripts</a:t>
            </a:r>
          </a:p>
        </p:txBody>
      </p:sp>
      <p:sp>
        <p:nvSpPr>
          <p:cNvPr id="49" name="Rectangle 48"/>
          <p:cNvSpPr/>
          <p:nvPr/>
        </p:nvSpPr>
        <p:spPr>
          <a:xfrm>
            <a:off x="356995" y="4668299"/>
            <a:ext cx="5404043" cy="369332"/>
          </a:xfrm>
          <a:prstGeom prst="rect">
            <a:avLst/>
          </a:prstGeom>
        </p:spPr>
        <p:txBody>
          <a:bodyPr wrap="none">
            <a:spAutoFit/>
          </a:bodyPr>
          <a:lstStyle/>
          <a:p>
            <a:r>
              <a:rPr lang="en-US" dirty="0">
                <a:solidFill>
                  <a:srgbClr val="505050"/>
                </a:solidFill>
                <a:latin typeface="wf_segoe-ui_normal"/>
              </a:rPr>
              <a:t>Execute administrative tasks across each database</a:t>
            </a:r>
            <a:endParaRPr lang="en-US" dirty="0">
              <a:solidFill>
                <a:srgbClr val="343434"/>
              </a:solidFill>
            </a:endParaRPr>
          </a:p>
        </p:txBody>
      </p:sp>
    </p:spTree>
    <p:extLst>
      <p:ext uri="{BB962C8B-B14F-4D97-AF65-F5344CB8AC3E}">
        <p14:creationId xmlns:p14="http://schemas.microsoft.com/office/powerpoint/2010/main" val="455601495"/>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098" y="5478997"/>
            <a:ext cx="8069064" cy="917575"/>
          </a:xfrm>
        </p:spPr>
        <p:txBody>
          <a:bodyPr/>
          <a:lstStyle/>
          <a:p>
            <a:r>
              <a:rPr lang="en-US" dirty="0"/>
              <a:t>Managing many databases</a:t>
            </a:r>
          </a:p>
        </p:txBody>
      </p:sp>
      <p:sp>
        <p:nvSpPr>
          <p:cNvPr id="32" name="Rectangle 31"/>
          <p:cNvSpPr/>
          <p:nvPr/>
        </p:nvSpPr>
        <p:spPr bwMode="auto">
          <a:xfrm>
            <a:off x="698545" y="839505"/>
            <a:ext cx="3675332" cy="3639324"/>
          </a:xfrm>
          <a:prstGeom prst="rect">
            <a:avLst/>
          </a:prstGeom>
          <a:solidFill>
            <a:schemeClr val="accent4"/>
          </a:solidFill>
          <a:ln>
            <a:noFill/>
          </a:ln>
          <a:scene3d>
            <a:camera prst="perspectiveRight" fov="7200000"/>
            <a:lightRig rig="threePt" dir="t"/>
          </a:scene3d>
          <a:sp3d/>
        </p:spPr>
        <p:txBody>
          <a:bodyPr vert="horz" wrap="square" lIns="89642" tIns="143428" rIns="537855" bIns="143428" numCol="1" rtlCol="0" anchor="ctr" anchorCtr="0" compatLnSpc="1">
            <a:prstTxWarp prst="textNoShape">
              <a:avLst/>
            </a:prstTxWarp>
            <a:noAutofit/>
          </a:bodyPr>
          <a:lstStyle/>
          <a:p>
            <a:pPr algn="ctr" defTabSz="914367">
              <a:lnSpc>
                <a:spcPct val="95000"/>
              </a:lnSpc>
              <a:spcBef>
                <a:spcPct val="0"/>
              </a:spcBef>
            </a:pPr>
            <a:r>
              <a:rPr lang="en-US" sz="3921" dirty="0">
                <a:solidFill>
                  <a:schemeClr val="tx2"/>
                </a:solidFill>
              </a:rPr>
              <a:t>Elastic </a:t>
            </a:r>
            <a:br>
              <a:rPr lang="en-US" sz="3921" dirty="0">
                <a:solidFill>
                  <a:schemeClr val="tx2"/>
                </a:solidFill>
              </a:rPr>
            </a:br>
            <a:r>
              <a:rPr lang="en-US" sz="3921" dirty="0">
                <a:solidFill>
                  <a:schemeClr val="tx2"/>
                </a:solidFill>
              </a:rPr>
              <a:t>Database Jobs</a:t>
            </a:r>
            <a:endParaRPr lang="en-US" sz="3921" spc="-100" dirty="0">
              <a:ln w="3175">
                <a:noFill/>
              </a:ln>
              <a:solidFill>
                <a:schemeClr val="tx2"/>
              </a:solidFill>
              <a:latin typeface="Segoe UI Light"/>
              <a:cs typeface="Segoe UI" pitchFamily="34" charset="0"/>
            </a:endParaRPr>
          </a:p>
        </p:txBody>
      </p:sp>
      <p:sp>
        <p:nvSpPr>
          <p:cNvPr id="4" name="Rectangle 3"/>
          <p:cNvSpPr/>
          <p:nvPr/>
        </p:nvSpPr>
        <p:spPr>
          <a:xfrm>
            <a:off x="4541838" y="490741"/>
            <a:ext cx="7437437" cy="4378122"/>
          </a:xfrm>
          <a:prstGeom prst="rect">
            <a:avLst/>
          </a:prstGeom>
        </p:spPr>
        <p:txBody>
          <a:bodyPr wrap="square">
            <a:spAutoFit/>
          </a:bodyPr>
          <a:lstStyle/>
          <a:p>
            <a:pPr marL="342900" indent="-342900">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Apply changes or administrative operations to many databases </a:t>
            </a:r>
          </a:p>
          <a:p>
            <a:pPr marL="342900" indent="-342900">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Use familiar T-SQL scripts to define jobs</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Built-in automatic retries in case of transient failures</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Tightly integrated with elastic pools in the new Azure Portal</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Designed for batch processing</a:t>
            </a:r>
          </a:p>
        </p:txBody>
      </p:sp>
    </p:spTree>
    <p:extLst>
      <p:ext uri="{BB962C8B-B14F-4D97-AF65-F5344CB8AC3E}">
        <p14:creationId xmlns:p14="http://schemas.microsoft.com/office/powerpoint/2010/main" val="2308670082"/>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85917694"/>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a:latin typeface="Segoe UI Light" panose="020B0502040204020203" pitchFamily="34" charset="0"/>
                <a:cs typeface="Segoe UI Light" panose="020B0502040204020203" pitchFamily="34" charset="0"/>
              </a:rPr>
              <a:t>Classic 3-tier enterprise architecture:</a:t>
            </a:r>
          </a:p>
          <a:p>
            <a:pPr algn="l"/>
            <a:r>
              <a:rPr lang="en-US" sz="4000" dirty="0">
                <a:latin typeface="Segoe UI Light" panose="020B0502040204020203" pitchFamily="34" charset="0"/>
                <a:cs typeface="Segoe UI Light" panose="020B0502040204020203" pitchFamily="34" charset="0"/>
              </a:rPr>
              <a:t>Scale out the front ends to multiple instances is easy</a:t>
            </a:r>
          </a:p>
          <a:p>
            <a:pPr algn="l"/>
            <a:r>
              <a:rPr lang="en-US" sz="4000" dirty="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293889" name="Visio" r:id="rId4" imgW="6267240" imgH="5715271" progId="Visio.Drawing.15">
                  <p:embed/>
                </p:oleObj>
              </mc:Choice>
              <mc:Fallback>
                <p:oleObj name="Visio" r:id="rId4" imgW="6267240" imgH="5715271" progId="Visio.Drawing.15">
                  <p:embed/>
                  <p:pic>
                    <p:nvPicPr>
                      <p:cNvPr id="6" name="Object 5"/>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3382710370"/>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t>Elastic Scale across thousands of databases via custom </a:t>
            </a:r>
            <a:r>
              <a:rPr lang="en-US" sz="4000" dirty="0" err="1"/>
              <a:t>sharding</a:t>
            </a:r>
            <a:endParaRPr lang="en-US" sz="4000" dirty="0"/>
          </a:p>
          <a:p>
            <a:pPr marL="252000" algn="l">
              <a:spcBef>
                <a:spcPts val="1200"/>
              </a:spcBef>
            </a:pPr>
            <a:r>
              <a:rPr lang="en-US" sz="4000" dirty="0"/>
              <a:t>Scale out via .NET Client libraries consumed by customer applications to support </a:t>
            </a:r>
            <a:r>
              <a:rPr lang="en-US" sz="4000" dirty="0" err="1"/>
              <a:t>sharded</a:t>
            </a:r>
            <a:r>
              <a:rPr lang="en-US" sz="4000" dirty="0"/>
              <a:t> database pattern</a:t>
            </a:r>
          </a:p>
          <a:p>
            <a:pPr marL="252000" algn="l">
              <a:spcBef>
                <a:spcPts val="1200"/>
              </a:spcBef>
            </a:pPr>
            <a:r>
              <a:rPr lang="en-US" sz="4000" dirty="0"/>
              <a:t>Enables developer and manageability functions</a:t>
            </a:r>
          </a:p>
          <a:p>
            <a:pPr marL="252000" algn="l">
              <a:spcBef>
                <a:spcPts val="1200"/>
              </a:spcBef>
            </a:pPr>
            <a:r>
              <a:rPr lang="en-US" sz="4000" dirty="0"/>
              <a:t>Supports split, merge, and move operations on data</a:t>
            </a:r>
          </a:p>
        </p:txBody>
      </p:sp>
    </p:spTree>
    <p:extLst>
      <p:ext uri="{BB962C8B-B14F-4D97-AF65-F5344CB8AC3E}">
        <p14:creationId xmlns:p14="http://schemas.microsoft.com/office/powerpoint/2010/main" val="371062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Scalability options in Azure SQL DB</a:t>
            </a:r>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a:solidFill>
                  <a:schemeClr val="tx2"/>
                </a:solidFill>
              </a:rPr>
              <a:t>Vertical: Scale-up or scale-down</a:t>
            </a:r>
          </a:p>
          <a:p>
            <a:pPr marL="0" indent="0" algn="ctr">
              <a:buNone/>
            </a:pPr>
            <a:r>
              <a:rPr lang="en-US" sz="4800" dirty="0">
                <a:solidFill>
                  <a:schemeClr val="tx2"/>
                </a:solidFill>
              </a:rPr>
              <a:t>Horizontal: Scale-out or scale-in</a:t>
            </a: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a:solidFill>
                  <a:schemeClr val="tx2"/>
                </a:solidFill>
                <a:latin typeface="+mj-lt"/>
              </a:rPr>
              <a:t>Scale out/in</a:t>
            </a: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a:solidFill>
                  <a:schemeClr val="tx2"/>
                </a:solidFill>
                <a:latin typeface="+mj-lt"/>
              </a:rPr>
              <a:t>Scale up/down</a:t>
            </a:r>
          </a:p>
        </p:txBody>
      </p:sp>
    </p:spTree>
    <p:extLst>
      <p:ext uri="{BB962C8B-B14F-4D97-AF65-F5344CB8AC3E}">
        <p14:creationId xmlns:p14="http://schemas.microsoft.com/office/powerpoint/2010/main" val="568208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300033" name="Visio" r:id="rId4" imgW="6267240" imgH="5715271" progId="Visio.Drawing.15">
                  <p:embed/>
                </p:oleObj>
              </mc:Choice>
              <mc:Fallback>
                <p:oleObj name="Visio" r:id="rId4" imgW="6267240" imgH="5715271" progId="Visio.Drawing.15">
                  <p:embed/>
                  <p:pic>
                    <p:nvPicPr>
                      <p:cNvPr id="6" name="Object 5"/>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Elastic Scale architecture</a:t>
            </a:r>
          </a:p>
        </p:txBody>
      </p:sp>
    </p:spTree>
    <p:extLst>
      <p:ext uri="{BB962C8B-B14F-4D97-AF65-F5344CB8AC3E}">
        <p14:creationId xmlns:p14="http://schemas.microsoft.com/office/powerpoint/2010/main" val="346520399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a:t>SQL Server VM</a:t>
            </a:r>
          </a:p>
        </p:txBody>
      </p:sp>
    </p:spTree>
    <p:extLst>
      <p:ext uri="{BB962C8B-B14F-4D97-AF65-F5344CB8AC3E}">
        <p14:creationId xmlns:p14="http://schemas.microsoft.com/office/powerpoint/2010/main" val="2942244770"/>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t>Run any SQL product on cloud VM </a:t>
            </a:r>
          </a:p>
          <a:p>
            <a:pPr marL="252000">
              <a:spcBef>
                <a:spcPts val="2400"/>
              </a:spcBef>
            </a:pPr>
            <a:r>
              <a:rPr lang="en-US" sz="3600" dirty="0"/>
              <a:t>Support for SQL Server, Oracle, </a:t>
            </a:r>
            <a:r>
              <a:rPr lang="en-US" sz="3600" dirty="0" err="1"/>
              <a:t>MySql</a:t>
            </a:r>
            <a:endParaRPr lang="en-US" sz="3600" dirty="0"/>
          </a:p>
          <a:p>
            <a:pPr marL="252000">
              <a:spcBef>
                <a:spcPts val="2400"/>
              </a:spcBef>
            </a:pPr>
            <a:r>
              <a:rPr lang="en-US" sz="3600" dirty="0"/>
              <a:t>Ready to go VM images available in Gallery</a:t>
            </a:r>
          </a:p>
          <a:p>
            <a:pPr marL="252000">
              <a:spcBef>
                <a:spcPts val="2400"/>
              </a:spcBef>
            </a:pPr>
            <a:r>
              <a:rPr lang="en-US" sz="3600" dirty="0"/>
              <a:t>Persistent storage using attached disk in blob storage</a:t>
            </a:r>
          </a:p>
          <a:p>
            <a:pPr marL="252000">
              <a:spcBef>
                <a:spcPts val="2400"/>
              </a:spcBef>
            </a:pPr>
            <a:r>
              <a:rPr lang="en-US" sz="3600" dirty="0"/>
              <a:t>Has all the benefits and powers of VMs combined with the full features of a SQL Engine</a:t>
            </a:r>
          </a:p>
        </p:txBody>
      </p:sp>
    </p:spTree>
    <p:extLst>
      <p:ext uri="{BB962C8B-B14F-4D97-AF65-F5344CB8AC3E}">
        <p14:creationId xmlns:p14="http://schemas.microsoft.com/office/powerpoint/2010/main" val="202394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a:t>Table Storage Concepts</a:t>
            </a:r>
            <a:br>
              <a:rPr lang="en-US" dirty="0"/>
            </a:br>
            <a:endParaRPr lang="en-US" dirty="0"/>
          </a:p>
        </p:txBody>
      </p:sp>
      <p:grpSp>
        <p:nvGrpSpPr>
          <p:cNvPr id="3" name="Group 2"/>
          <p:cNvGrpSpPr/>
          <p:nvPr/>
        </p:nvGrpSpPr>
        <p:grpSpPr>
          <a:xfrm>
            <a:off x="2456406" y="2014451"/>
            <a:ext cx="7279188" cy="4297681"/>
            <a:chOff x="2456406" y="1280160"/>
            <a:chExt cx="7279188" cy="4297681"/>
          </a:xfrm>
        </p:grpSpPr>
        <p:sp>
          <p:nvSpPr>
            <p:cNvPr id="46" name="Rounded Rectangle 65"/>
            <p:cNvSpPr/>
            <p:nvPr/>
          </p:nvSpPr>
          <p:spPr>
            <a:xfrm>
              <a:off x="7534884" y="1280160"/>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47" name="Rounded Rectangle 4"/>
            <p:cNvSpPr/>
            <p:nvPr/>
          </p:nvSpPr>
          <p:spPr>
            <a:xfrm>
              <a:off x="7534884" y="1280160"/>
              <a:ext cx="220071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Entity</a:t>
              </a:r>
            </a:p>
          </p:txBody>
        </p:sp>
        <p:sp>
          <p:nvSpPr>
            <p:cNvPr id="49" name="Rounded Rectangle 68"/>
            <p:cNvSpPr/>
            <p:nvPr/>
          </p:nvSpPr>
          <p:spPr>
            <a:xfrm>
              <a:off x="4995645"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0" name="Rounded Rectangle 6"/>
            <p:cNvSpPr/>
            <p:nvPr/>
          </p:nvSpPr>
          <p:spPr>
            <a:xfrm>
              <a:off x="4995645" y="1280161"/>
              <a:ext cx="219960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sp>
          <p:nvSpPr>
            <p:cNvPr id="52" name="Rounded Rectangle 71"/>
            <p:cNvSpPr/>
            <p:nvPr/>
          </p:nvSpPr>
          <p:spPr>
            <a:xfrm>
              <a:off x="2456406"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3" name="Rounded Rectangle 8"/>
            <p:cNvSpPr/>
            <p:nvPr/>
          </p:nvSpPr>
          <p:spPr>
            <a:xfrm>
              <a:off x="2456406" y="1280161"/>
              <a:ext cx="218236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cxnSp>
          <p:nvCxnSpPr>
            <p:cNvPr id="57" name="Straight Connector 56"/>
            <p:cNvCxnSpPr>
              <a:stCxn id="59" idx="3"/>
              <a:endCxn id="71" idx="1"/>
            </p:cNvCxnSpPr>
            <p:nvPr/>
          </p:nvCxnSpPr>
          <p:spPr>
            <a:xfrm>
              <a:off x="4299184" y="3809770"/>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9" idx="3"/>
              <a:endCxn id="69" idx="1"/>
            </p:cNvCxnSpPr>
            <p:nvPr/>
          </p:nvCxnSpPr>
          <p:spPr>
            <a:xfrm flipV="1">
              <a:off x="4299184" y="2981827"/>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813228" y="343647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rgbClr val="000000">
                      <a:alpha val="99000"/>
                    </a:srgbClr>
                  </a:solidFill>
                  <a:latin typeface="+mj-lt"/>
                </a:rPr>
                <a:t>contoso</a:t>
              </a:r>
              <a:endParaRPr lang="en-US" sz="2000" dirty="0">
                <a:solidFill>
                  <a:srgbClr val="000000">
                    <a:alpha val="99000"/>
                  </a:srgbClr>
                </a:solidFill>
                <a:latin typeface="+mj-lt"/>
              </a:endParaRPr>
            </a:p>
          </p:txBody>
        </p:sp>
        <p:cxnSp>
          <p:nvCxnSpPr>
            <p:cNvPr id="61" name="Straight Connector 60"/>
            <p:cNvCxnSpPr>
              <a:stCxn id="69" idx="3"/>
              <a:endCxn id="68" idx="1"/>
            </p:cNvCxnSpPr>
            <p:nvPr/>
          </p:nvCxnSpPr>
          <p:spPr>
            <a:xfrm>
              <a:off x="6814150" y="2981827"/>
              <a:ext cx="1028146" cy="41397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9" idx="3"/>
              <a:endCxn id="65" idx="1"/>
            </p:cNvCxnSpPr>
            <p:nvPr/>
          </p:nvCxnSpPr>
          <p:spPr>
            <a:xfrm flipV="1">
              <a:off x="6814150" y="2567856"/>
              <a:ext cx="1028147"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1" idx="3"/>
              <a:endCxn id="70" idx="1"/>
            </p:cNvCxnSpPr>
            <p:nvPr/>
          </p:nvCxnSpPr>
          <p:spPr>
            <a:xfrm>
              <a:off x="6814151" y="4637713"/>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1" idx="3"/>
              <a:endCxn id="72" idx="1"/>
            </p:cNvCxnSpPr>
            <p:nvPr/>
          </p:nvCxnSpPr>
          <p:spPr>
            <a:xfrm flipV="1">
              <a:off x="6814151" y="4223742"/>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376740" y="2608531"/>
              <a:ext cx="1437411" cy="2402478"/>
              <a:chOff x="3406969" y="2774584"/>
              <a:chExt cx="1437411" cy="2402478"/>
            </a:xfrm>
          </p:grpSpPr>
          <p:sp>
            <p:nvSpPr>
              <p:cNvPr id="69" name="Rectangle 68"/>
              <p:cNvSpPr/>
              <p:nvPr/>
            </p:nvSpPr>
            <p:spPr>
              <a:xfrm>
                <a:off x="3406969"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customers</a:t>
                </a:r>
              </a:p>
            </p:txBody>
          </p:sp>
          <p:sp>
            <p:nvSpPr>
              <p:cNvPr id="71" name="Rectangle 70"/>
              <p:cNvSpPr/>
              <p:nvPr/>
            </p:nvSpPr>
            <p:spPr>
              <a:xfrm>
                <a:off x="340696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photos</a:t>
                </a:r>
              </a:p>
            </p:txBody>
          </p:sp>
        </p:grpSp>
        <p:grpSp>
          <p:nvGrpSpPr>
            <p:cNvPr id="21" name="Group 20"/>
            <p:cNvGrpSpPr/>
            <p:nvPr/>
          </p:nvGrpSpPr>
          <p:grpSpPr>
            <a:xfrm>
              <a:off x="7842296" y="2194560"/>
              <a:ext cx="1585886" cy="1574535"/>
              <a:chOff x="5906591" y="2360613"/>
              <a:chExt cx="1585886" cy="1574535"/>
            </a:xfrm>
          </p:grpSpPr>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a:solidFill>
                      <a:srgbClr val="000000">
                        <a:alpha val="99000"/>
                      </a:srgbClr>
                    </a:solidFill>
                    <a:latin typeface="+mj-lt"/>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err="1">
                    <a:solidFill>
                      <a:srgbClr val="000000">
                        <a:alpha val="99000"/>
                      </a:srgbClr>
                    </a:solidFill>
                    <a:latin typeface="+mj-lt"/>
                  </a:rPr>
                  <a:t>EMailAdd</a:t>
                </a:r>
                <a:r>
                  <a:rPr lang="en-US" dirty="0">
                    <a:solidFill>
                      <a:srgbClr val="000000">
                        <a:alpha val="99000"/>
                      </a:srgbClr>
                    </a:solidFill>
                    <a:latin typeface="+mj-lt"/>
                  </a:rPr>
                  <a:t>= </a:t>
                </a:r>
              </a:p>
            </p:txBody>
          </p:sp>
        </p:grpSp>
        <p:grpSp>
          <p:nvGrpSpPr>
            <p:cNvPr id="22" name="Group 21"/>
            <p:cNvGrpSpPr/>
            <p:nvPr/>
          </p:nvGrpSpPr>
          <p:grpSpPr>
            <a:xfrm>
              <a:off x="7842297" y="3850446"/>
              <a:ext cx="1585884" cy="1574534"/>
              <a:chOff x="5906592" y="4016499"/>
              <a:chExt cx="1585884" cy="1574534"/>
            </a:xfrm>
          </p:grpSpPr>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grpSp>
      </p:grpSp>
    </p:spTree>
    <p:extLst>
      <p:ext uri="{BB962C8B-B14F-4D97-AF65-F5344CB8AC3E}">
        <p14:creationId xmlns:p14="http://schemas.microsoft.com/office/powerpoint/2010/main" val="2986165725"/>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rPr>
                <a:t>SQL </a:t>
              </a:r>
              <a:r>
                <a:rPr lang="en-US" sz="5400" dirty="0" err="1">
                  <a:gradFill>
                    <a:gsLst>
                      <a:gs pos="2917">
                        <a:schemeClr val="tx1"/>
                      </a:gs>
                      <a:gs pos="30000">
                        <a:schemeClr val="tx1"/>
                      </a:gs>
                    </a:gsLst>
                    <a:lin ang="5400000" scaled="0"/>
                  </a:gradFill>
                </a:rPr>
                <a:t>IaaS</a:t>
              </a:r>
              <a:endParaRPr lang="en-US" sz="54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61297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When you want reduced overhead and possibly need elastic scale.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a:t>SQL </a:t>
            </a:r>
            <a:r>
              <a:rPr lang="en-US" dirty="0" err="1"/>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366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functionality (e.g. Reporting Services)</a:t>
            </a:r>
          </a:p>
          <a:p>
            <a:pPr marL="252000" defTabSz="914099" fontAlgn="base">
              <a:spcBef>
                <a:spcPct val="0"/>
              </a:spcBef>
              <a:spcAft>
                <a:spcPts val="1800"/>
              </a:spcAft>
            </a:pPr>
            <a:r>
              <a:rPr lang="en-US" sz="3200" dirty="0">
                <a:solidFill>
                  <a:schemeClr val="tx1"/>
                </a:solidFill>
              </a:rPr>
              <a:t>Windows authentication available (requires VM to be joined to on-premises domain)</a:t>
            </a:r>
          </a:p>
          <a:p>
            <a:pPr marL="252000" defTabSz="914099" fontAlgn="base">
              <a:spcBef>
                <a:spcPct val="0"/>
              </a:spcBef>
              <a:spcAft>
                <a:spcPts val="1800"/>
              </a:spcAft>
            </a:pPr>
            <a:r>
              <a:rPr lang="en-US" sz="3200" dirty="0">
                <a:solidFill>
                  <a:schemeClr val="tx1"/>
                </a:solidFill>
              </a:rPr>
              <a:t>Larger database sizes possible (16TB)</a:t>
            </a:r>
          </a:p>
        </p:txBody>
      </p:sp>
    </p:spTree>
    <p:extLst>
      <p:ext uri="{BB962C8B-B14F-4D97-AF65-F5344CB8AC3E}">
        <p14:creationId xmlns:p14="http://schemas.microsoft.com/office/powerpoint/2010/main" val="33919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p:spPr>
        <p:txBody>
          <a:bodyPr/>
          <a:lstStyle/>
          <a:p>
            <a:pPr algn="ctr"/>
            <a:r>
              <a:rPr lang="en-US" sz="6600" dirty="0" err="1"/>
              <a:t>Redis</a:t>
            </a:r>
            <a:r>
              <a:rPr lang="en-US" sz="6600" dirty="0"/>
              <a:t> Cache</a:t>
            </a:r>
            <a:endParaRPr lang="en-US" sz="11500" dirty="0"/>
          </a:p>
        </p:txBody>
      </p:sp>
      <p:pic>
        <p:nvPicPr>
          <p:cNvPr id="7" name="Picture 6"/>
          <p:cNvPicPr>
            <a:picLocks noChangeAspect="1"/>
          </p:cNvPicPr>
          <p:nvPr/>
        </p:nvPicPr>
        <p:blipFill>
          <a:blip r:embed="rId2"/>
          <a:stretch>
            <a:fillRect/>
          </a:stretch>
        </p:blipFill>
        <p:spPr>
          <a:xfrm>
            <a:off x="5475085" y="496464"/>
            <a:ext cx="1242589" cy="107750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7300" y="158915"/>
            <a:ext cx="2057400" cy="1752600"/>
          </a:xfrm>
          <a:prstGeom prst="rect">
            <a:avLst/>
          </a:prstGeom>
        </p:spPr>
      </p:pic>
    </p:spTree>
    <p:extLst>
      <p:ext uri="{BB962C8B-B14F-4D97-AF65-F5344CB8AC3E}">
        <p14:creationId xmlns:p14="http://schemas.microsoft.com/office/powerpoint/2010/main" val="95621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p:spPr>
        <p:txBody>
          <a:bodyPr/>
          <a:lstStyle/>
          <a:p>
            <a:pPr algn="ctr"/>
            <a:r>
              <a:rPr lang="en-US" sz="6600" dirty="0"/>
              <a:t>Document DB</a:t>
            </a:r>
            <a:br>
              <a:rPr lang="en-US" sz="6600" dirty="0"/>
            </a:br>
            <a:endParaRPr lang="en-US" sz="11500" dirty="0"/>
          </a:p>
        </p:txBody>
      </p:sp>
      <p:pic>
        <p:nvPicPr>
          <p:cNvPr id="7" name="Picture 6"/>
          <p:cNvPicPr>
            <a:picLocks noChangeAspect="1"/>
          </p:cNvPicPr>
          <p:nvPr/>
        </p:nvPicPr>
        <p:blipFill>
          <a:blip r:embed="rId2"/>
          <a:stretch>
            <a:fillRect/>
          </a:stretch>
        </p:blipFill>
        <p:spPr>
          <a:xfrm>
            <a:off x="5475085" y="496464"/>
            <a:ext cx="1242589" cy="1077503"/>
          </a:xfrm>
          <a:prstGeom prst="rect">
            <a:avLst/>
          </a:prstGeom>
        </p:spPr>
      </p:pic>
      <p:pic>
        <p:nvPicPr>
          <p:cNvPr id="4" name="Picture 3"/>
          <p:cNvPicPr>
            <a:picLocks noChangeAspect="1"/>
          </p:cNvPicPr>
          <p:nvPr/>
        </p:nvPicPr>
        <p:blipFill>
          <a:blip r:embed="rId3"/>
          <a:stretch>
            <a:fillRect/>
          </a:stretch>
        </p:blipFill>
        <p:spPr>
          <a:xfrm>
            <a:off x="5178337" y="3628182"/>
            <a:ext cx="1835327" cy="2376277"/>
          </a:xfrm>
          <a:prstGeom prst="rect">
            <a:avLst/>
          </a:prstGeom>
        </p:spPr>
      </p:pic>
    </p:spTree>
    <p:extLst>
      <p:ext uri="{BB962C8B-B14F-4D97-AF65-F5344CB8AC3E}">
        <p14:creationId xmlns:p14="http://schemas.microsoft.com/office/powerpoint/2010/main" val="35856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a:t>Fully managed, scalable JSON document database service</a:t>
            </a:r>
          </a:p>
        </p:txBody>
      </p:sp>
    </p:spTree>
    <p:extLst>
      <p:ext uri="{BB962C8B-B14F-4D97-AF65-F5344CB8AC3E}">
        <p14:creationId xmlns:p14="http://schemas.microsoft.com/office/powerpoint/2010/main" val="1034336231"/>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715" y="1717294"/>
            <a:ext cx="9859116" cy="2697988"/>
          </a:xfrm>
        </p:spPr>
        <p:txBody>
          <a:bodyPr>
            <a:normAutofit fontScale="90000"/>
          </a:bodyPr>
          <a:lstStyle/>
          <a:p>
            <a:r>
              <a:rPr lang="en-US" sz="5400" dirty="0">
                <a:solidFill>
                  <a:schemeClr val="bg1"/>
                </a:solidFill>
              </a:rPr>
              <a:t>DocumentDB</a:t>
            </a:r>
            <a:br>
              <a:rPr lang="en-US" sz="5400" dirty="0">
                <a:solidFill>
                  <a:schemeClr val="bg1"/>
                </a:solidFill>
              </a:rPr>
            </a:br>
            <a:r>
              <a:rPr lang="en-US" sz="5400" dirty="0">
                <a:solidFill>
                  <a:schemeClr val="bg1"/>
                </a:solidFill>
              </a:rPr>
              <a:t>is particularly</a:t>
            </a:r>
            <a:br>
              <a:rPr lang="en-US" sz="5400" dirty="0">
                <a:solidFill>
                  <a:schemeClr val="bg1"/>
                </a:solidFill>
              </a:rPr>
            </a:br>
            <a:r>
              <a:rPr lang="en-US" sz="5400" dirty="0">
                <a:solidFill>
                  <a:schemeClr val="bg1"/>
                </a:solidFill>
              </a:rPr>
              <a:t>suited for web </a:t>
            </a:r>
            <a:br>
              <a:rPr lang="en-US" sz="5400" dirty="0">
                <a:solidFill>
                  <a:schemeClr val="bg1"/>
                </a:solidFill>
              </a:rPr>
            </a:br>
            <a:r>
              <a:rPr lang="en-US" sz="5400" dirty="0">
                <a:solidFill>
                  <a:schemeClr val="bg1"/>
                </a:solidFill>
              </a:rPr>
              <a:t>and mobile </a:t>
            </a:r>
            <a:br>
              <a:rPr lang="en-US" sz="5400" dirty="0">
                <a:solidFill>
                  <a:schemeClr val="bg1"/>
                </a:solidFill>
              </a:rPr>
            </a:br>
            <a:r>
              <a:rPr lang="en-US" sz="5400" dirty="0">
                <a:solidFill>
                  <a:schemeClr val="bg1"/>
                </a:solidFill>
              </a:rPr>
              <a:t>applications</a:t>
            </a:r>
          </a:p>
        </p:txBody>
      </p:sp>
      <p:sp>
        <p:nvSpPr>
          <p:cNvPr id="14" name="Rectangle 13"/>
          <p:cNvSpPr/>
          <p:nvPr/>
        </p:nvSpPr>
        <p:spPr bwMode="auto">
          <a:xfrm>
            <a:off x="6096001" y="-3099"/>
            <a:ext cx="6094413" cy="68562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95"/>
          <p:cNvSpPr>
            <a:spLocks/>
          </p:cNvSpPr>
          <p:nvPr/>
        </p:nvSpPr>
        <p:spPr bwMode="auto">
          <a:xfrm flipH="1">
            <a:off x="4489335" y="271213"/>
            <a:ext cx="1459983" cy="94814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solidFill>
          <a:ln>
            <a:noFill/>
          </a:ln>
          <a:extLst/>
        </p:spPr>
        <p:txBody>
          <a:bodyPr vert="horz" wrap="square" lIns="91416" tIns="45708" rIns="91416" bIns="45708" numCol="1" anchor="t" anchorCtr="0" compatLnSpc="1">
            <a:prstTxWarp prst="textNoShape">
              <a:avLst/>
            </a:prstTxWarp>
          </a:bodyPr>
          <a:lstStyle/>
          <a:p>
            <a:endParaRPr lang="en-US" sz="1799" kern="0" dirty="0">
              <a:solidFill>
                <a:srgbClr val="000000"/>
              </a:solidFill>
            </a:endParaRPr>
          </a:p>
        </p:txBody>
      </p:sp>
      <p:sp>
        <p:nvSpPr>
          <p:cNvPr id="17" name="Freeform 95"/>
          <p:cNvSpPr>
            <a:spLocks/>
          </p:cNvSpPr>
          <p:nvPr/>
        </p:nvSpPr>
        <p:spPr bwMode="auto">
          <a:xfrm flipH="1">
            <a:off x="6146702" y="422032"/>
            <a:ext cx="1686536" cy="105345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91416" tIns="45708" rIns="91416" bIns="45708" numCol="1" anchor="t" anchorCtr="0" compatLnSpc="1">
            <a:prstTxWarp prst="textNoShape">
              <a:avLst/>
            </a:prstTxWarp>
          </a:bodyPr>
          <a:lstStyle/>
          <a:p>
            <a:endParaRPr lang="en-US" sz="1799" kern="0" dirty="0">
              <a:solidFill>
                <a:srgbClr val="000000"/>
              </a:solidFill>
            </a:endParaRPr>
          </a:p>
        </p:txBody>
      </p:sp>
      <p:sp>
        <p:nvSpPr>
          <p:cNvPr id="18" name="Freeform 95"/>
          <p:cNvSpPr>
            <a:spLocks/>
          </p:cNvSpPr>
          <p:nvPr/>
        </p:nvSpPr>
        <p:spPr bwMode="auto">
          <a:xfrm flipH="1">
            <a:off x="5334600" y="910193"/>
            <a:ext cx="1243634" cy="80764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16" tIns="45708" rIns="91416" bIns="45708" numCol="1" anchor="t" anchorCtr="0" compatLnSpc="1">
            <a:prstTxWarp prst="textNoShape">
              <a:avLst/>
            </a:prstTxWarp>
          </a:bodyPr>
          <a:lstStyle/>
          <a:p>
            <a:endParaRPr lang="en-US" sz="1799" kern="0" dirty="0">
              <a:solidFill>
                <a:srgbClr val="505050"/>
              </a:solidFill>
            </a:endParaRPr>
          </a:p>
        </p:txBody>
      </p:sp>
      <p:sp>
        <p:nvSpPr>
          <p:cNvPr id="24" name="Text Placeholder 3"/>
          <p:cNvSpPr txBox="1">
            <a:spLocks/>
          </p:cNvSpPr>
          <p:nvPr/>
        </p:nvSpPr>
        <p:spPr>
          <a:xfrm>
            <a:off x="6457521" y="2527300"/>
            <a:ext cx="5459173" cy="3715239"/>
          </a:xfrm>
          <a:prstGeom prst="rect">
            <a:avLst/>
          </a:prstGeom>
        </p:spPr>
        <p:txBody>
          <a:bodyPr vert="horz" wrap="square" lIns="146266" tIns="91416" rIns="146266" bIns="91416" rtlCol="0" anchor="t">
            <a:no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8627" b="0" kern="1200" spc="0" baseline="0">
                <a:solidFill>
                  <a:schemeClr val="bg1"/>
                </a:solidFill>
                <a:latin typeface="+mj-lt"/>
                <a:ea typeface="+mn-ea"/>
                <a:cs typeface="+mn-cs"/>
              </a:defRPr>
            </a:lvl1pPr>
            <a:lvl2pPr marL="336113"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2pPr>
            <a:lvl3pPr marL="560187"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3pPr>
            <a:lvl4pPr marL="784261"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4pPr>
            <a:lvl5pPr marL="1008335"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25000"/>
              </a:lnSpc>
              <a:spcBef>
                <a:spcPts val="0"/>
              </a:spcBef>
            </a:pPr>
            <a:r>
              <a:rPr lang="en-US" sz="3600" dirty="0">
                <a:solidFill>
                  <a:srgbClr val="0071BC"/>
                </a:solidFill>
              </a:rPr>
              <a:t>Catalog data</a:t>
            </a:r>
          </a:p>
          <a:p>
            <a:pPr>
              <a:lnSpc>
                <a:spcPct val="125000"/>
              </a:lnSpc>
              <a:spcBef>
                <a:spcPts val="0"/>
              </a:spcBef>
            </a:pPr>
            <a:r>
              <a:rPr lang="en-US" sz="3600" dirty="0">
                <a:solidFill>
                  <a:srgbClr val="0071BC"/>
                </a:solidFill>
              </a:rPr>
              <a:t>Preferences and state</a:t>
            </a:r>
          </a:p>
          <a:p>
            <a:pPr>
              <a:lnSpc>
                <a:spcPct val="125000"/>
              </a:lnSpc>
              <a:spcBef>
                <a:spcPts val="0"/>
              </a:spcBef>
            </a:pPr>
            <a:r>
              <a:rPr lang="en-US" sz="3600" dirty="0">
                <a:solidFill>
                  <a:srgbClr val="0071BC"/>
                </a:solidFill>
              </a:rPr>
              <a:t>Event store</a:t>
            </a:r>
          </a:p>
          <a:p>
            <a:pPr>
              <a:lnSpc>
                <a:spcPct val="125000"/>
              </a:lnSpc>
              <a:spcBef>
                <a:spcPts val="0"/>
              </a:spcBef>
            </a:pPr>
            <a:r>
              <a:rPr lang="en-US" sz="3600" dirty="0">
                <a:solidFill>
                  <a:srgbClr val="0071BC"/>
                </a:solidFill>
              </a:rPr>
              <a:t>User generated content</a:t>
            </a:r>
          </a:p>
          <a:p>
            <a:pPr>
              <a:lnSpc>
                <a:spcPct val="125000"/>
              </a:lnSpc>
              <a:spcBef>
                <a:spcPts val="0"/>
              </a:spcBef>
            </a:pPr>
            <a:r>
              <a:rPr lang="en-US" sz="3600" dirty="0">
                <a:solidFill>
                  <a:srgbClr val="0071BC"/>
                </a:solidFill>
              </a:rPr>
              <a:t>Data exchange</a:t>
            </a:r>
          </a:p>
          <a:p>
            <a:pPr>
              <a:lnSpc>
                <a:spcPct val="125000"/>
              </a:lnSpc>
              <a:spcBef>
                <a:spcPts val="0"/>
              </a:spcBef>
            </a:pPr>
            <a:endParaRPr lang="en-US" sz="3600" dirty="0">
              <a:solidFill>
                <a:srgbClr val="0071BC"/>
              </a:solidFill>
            </a:endParaRPr>
          </a:p>
        </p:txBody>
      </p:sp>
    </p:spTree>
    <p:extLst>
      <p:ext uri="{BB962C8B-B14F-4D97-AF65-F5344CB8AC3E}">
        <p14:creationId xmlns:p14="http://schemas.microsoft.com/office/powerpoint/2010/main" val="3751029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48106" y="201544"/>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353" spc="0" dirty="0">
                <a:solidFill>
                  <a:schemeClr val="tx2">
                    <a:lumMod val="50000"/>
                  </a:schemeClr>
                </a:solidFill>
                <a:latin typeface="Segoe UI"/>
                <a:ea typeface="Segoe UI" panose="020B0502040204020203" pitchFamily="34" charset="0"/>
                <a:cs typeface="Segoe UI Light" panose="020B0502040204020203" pitchFamily="34" charset="0"/>
              </a:rPr>
              <a:t>Microsoft Azure </a:t>
            </a:r>
            <a:r>
              <a:rPr sz="2353" spc="0" dirty="0" err="1">
                <a:solidFill>
                  <a:schemeClr val="tx2">
                    <a:lumMod val="50000"/>
                  </a:schemeClr>
                </a:solidFill>
                <a:latin typeface="Segoe UI"/>
                <a:ea typeface="Segoe UI" panose="020B0502040204020203" pitchFamily="34" charset="0"/>
                <a:cs typeface="Segoe UI Light" panose="020B0502040204020203" pitchFamily="34" charset="0"/>
              </a:rPr>
              <a:t>DocumentDB</a:t>
            </a:r>
            <a:endParaRPr sz="2353" spc="0" dirty="0">
              <a:solidFill>
                <a:schemeClr val="tx2">
                  <a:lumMod val="50000"/>
                </a:schemeClr>
              </a:solidFill>
              <a:latin typeface="Segoe UI"/>
              <a:ea typeface="Segoe UI" panose="020B0502040204020203" pitchFamily="34" charset="0"/>
              <a:cs typeface="Segoe UI Light" panose="020B0502040204020203" pitchFamily="34" charset="0"/>
            </a:endParaRPr>
          </a:p>
        </p:txBody>
      </p:sp>
      <p:sp>
        <p:nvSpPr>
          <p:cNvPr id="6" name="Rectangle 5"/>
          <p:cNvSpPr/>
          <p:nvPr/>
        </p:nvSpPr>
        <p:spPr>
          <a:xfrm>
            <a:off x="384182" y="1066057"/>
            <a:ext cx="4886565" cy="3894914"/>
          </a:xfrm>
          <a:prstGeom prst="rect">
            <a:avLst/>
          </a:prstGeom>
        </p:spPr>
        <p:txBody>
          <a:bodyPr wrap="square" lIns="91442" tIns="45721" rIns="91442" bIns="45721">
            <a:spAutoFit/>
          </a:bodyPr>
          <a:lstStyle/>
          <a:p>
            <a:pPr defTabSz="914050" fontAlgn="base">
              <a:spcBef>
                <a:spcPct val="0"/>
              </a:spcBef>
              <a:spcAft>
                <a:spcPct val="0"/>
              </a:spcAft>
            </a:pPr>
            <a:r>
              <a:rPr lang="en-US" sz="1765" dirty="0">
                <a:solidFill>
                  <a:srgbClr val="505050"/>
                </a:solidFill>
                <a:latin typeface="Segoe UI Light"/>
              </a:rPr>
              <a:t>Simple HTTP </a:t>
            </a:r>
            <a:r>
              <a:rPr lang="en-US" sz="1765" dirty="0" err="1">
                <a:solidFill>
                  <a:srgbClr val="505050"/>
                </a:solidFill>
                <a:latin typeface="Segoe UI Light"/>
              </a:rPr>
              <a:t>RESTful</a:t>
            </a:r>
            <a:r>
              <a:rPr lang="en-US" sz="1765" dirty="0">
                <a:solidFill>
                  <a:srgbClr val="505050"/>
                </a:solidFill>
                <a:latin typeface="Segoe UI Light"/>
              </a:rPr>
              <a:t> programming model. </a:t>
            </a:r>
          </a:p>
          <a:p>
            <a:pPr defTabSz="914050" fontAlgn="base">
              <a:spcBef>
                <a:spcPct val="0"/>
              </a:spcBef>
              <a:spcAft>
                <a:spcPct val="0"/>
              </a:spcAft>
            </a:pPr>
            <a:endParaRPr lang="en-US" sz="1765" dirty="0">
              <a:solidFill>
                <a:srgbClr val="505050"/>
              </a:solidFill>
              <a:latin typeface="Segoe UI Light"/>
            </a:endParaRPr>
          </a:p>
          <a:p>
            <a:pPr defTabSz="914050" fontAlgn="base">
              <a:spcBef>
                <a:spcPct val="0"/>
              </a:spcBef>
              <a:spcAft>
                <a:spcPct val="0"/>
              </a:spcAft>
            </a:pPr>
            <a:r>
              <a:rPr lang="en-US" sz="1765" dirty="0">
                <a:solidFill>
                  <a:srgbClr val="505050"/>
                </a:solidFill>
                <a:latin typeface="Segoe UI Light"/>
              </a:rPr>
              <a:t>All entities uniquely addressable by a logical URI.</a:t>
            </a:r>
          </a:p>
          <a:p>
            <a:pPr defTabSz="914050" fontAlgn="base">
              <a:spcBef>
                <a:spcPct val="0"/>
              </a:spcBef>
              <a:spcAft>
                <a:spcPct val="0"/>
              </a:spcAft>
            </a:pPr>
            <a:endParaRPr lang="en-US" sz="1765" dirty="0">
              <a:solidFill>
                <a:srgbClr val="505050"/>
              </a:solidFill>
              <a:latin typeface="Segoe UI Light"/>
            </a:endParaRP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Standard HTTP verbs and semantics – PUT, POST, PATCH, DELETE, GET, HEAD</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Partitioned for scale out and replicated for HA</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Granular access control through item level permissions</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Attachments stored in Azure Blobs and follow document lifecycle</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DocumentDB accounts scale out through the addition of capacity units with associated DB storage and throughput</a:t>
            </a:r>
          </a:p>
        </p:txBody>
      </p:sp>
      <p:pic>
        <p:nvPicPr>
          <p:cNvPr id="8" name="Picture 2" descr="image003"/>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5677783" y="1066057"/>
            <a:ext cx="6129248" cy="403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1512098"/>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48106" y="2533726"/>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lang="en-US" sz="2353" spc="0">
                <a:solidFill>
                  <a:schemeClr val="tx2">
                    <a:lumMod val="50000"/>
                  </a:schemeClr>
                </a:solidFill>
                <a:latin typeface="Segoe UI"/>
                <a:ea typeface="Segoe UI" panose="020B0502040204020203" pitchFamily="34" charset="0"/>
                <a:cs typeface="Segoe UI Light" panose="020B0502040204020203" pitchFamily="34" charset="0"/>
              </a:rPr>
              <a:t>DocumentDB JSON Documents</a:t>
            </a:r>
            <a:endParaRPr sz="2353" spc="0" dirty="0">
              <a:solidFill>
                <a:schemeClr val="tx2">
                  <a:lumMod val="50000"/>
                </a:schemeClr>
              </a:solidFill>
              <a:latin typeface="Segoe UI"/>
              <a:ea typeface="Segoe UI" panose="020B0502040204020203" pitchFamily="34" charset="0"/>
              <a:cs typeface="Segoe UI Light" panose="020B0502040204020203" pitchFamily="34" charset="0"/>
            </a:endParaRPr>
          </a:p>
        </p:txBody>
      </p:sp>
      <p:sp>
        <p:nvSpPr>
          <p:cNvPr id="16" name="Text Placeholder 2"/>
          <p:cNvSpPr txBox="1">
            <a:spLocks/>
          </p:cNvSpPr>
          <p:nvPr/>
        </p:nvSpPr>
        <p:spPr>
          <a:xfrm>
            <a:off x="4968875" y="498475"/>
            <a:ext cx="6751638" cy="4665449"/>
          </a:xfrm>
          <a:prstGeom prst="rect">
            <a:avLst/>
          </a:prstGeom>
          <a:solidFill>
            <a:schemeClr val="bg1">
              <a:lumMod val="95000"/>
            </a:schemeClr>
          </a:solidFill>
          <a:ln w="76200">
            <a:solidFill>
              <a:srgbClr val="0072C6"/>
            </a:solidFill>
          </a:ln>
        </p:spPr>
        <p:txBody>
          <a:bodyPr vert="horz" wrap="square" lIns="182880" tIns="146304" rIns="91440" bIns="146304" rtlCol="0" anchor="t">
            <a:noAutofit/>
          </a:bodyPr>
          <a:lstStyle>
            <a:lvl1pPr marL="0" marR="0" indent="0" algn="l" defTabSz="365760" rtl="0" eaLnBrk="1" fontAlgn="auto" latinLnBrk="0" hangingPunct="1">
              <a:lnSpc>
                <a:spcPct val="100000"/>
              </a:lnSpc>
              <a:spcBef>
                <a:spcPts val="0"/>
              </a:spcBef>
              <a:spcAft>
                <a:spcPts val="0"/>
              </a:spcAft>
              <a:buClr>
                <a:schemeClr val="tx1"/>
              </a:buClr>
              <a:buSzPct val="90000"/>
              <a:buFont typeface="Wingdings" pitchFamily="2" charset="2"/>
              <a:buNone/>
              <a:tabLst/>
              <a:defRPr sz="1800" kern="1200" spc="0" baseline="0">
                <a:solidFill>
                  <a:schemeClr val="tx1"/>
                </a:solidFill>
                <a:latin typeface="Consolas" panose="020B0609020204030204" pitchFamily="49" charset="0"/>
                <a:ea typeface="+mn-ea"/>
                <a:cs typeface="Consolas" panose="020B0609020204030204" pitchFamily="49" charset="0"/>
              </a:defRPr>
            </a:lvl1pPr>
            <a:lvl2pPr marL="36576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2pPr>
            <a:lvl3pPr marL="73152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3pPr>
            <a:lvl4pPr marL="109728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4pPr>
            <a:lvl5pPr marL="146304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a:t>
            </a:r>
          </a:p>
          <a:p>
            <a:r>
              <a:rPr lang="en-US" sz="1600" dirty="0"/>
              <a:t>	“locations”:</a:t>
            </a:r>
          </a:p>
          <a:p>
            <a:r>
              <a:rPr lang="en-US" sz="1600" dirty="0"/>
              <a:t>	[</a:t>
            </a:r>
          </a:p>
          <a:p>
            <a:r>
              <a:rPr lang="en-US" sz="1600" dirty="0"/>
              <a:t>		{“country”: “Germany”, “city”: “Berlin”},</a:t>
            </a:r>
          </a:p>
          <a:p>
            <a:r>
              <a:rPr lang="en-US" sz="1600" dirty="0"/>
              <a:t>		{“country”: “France”, “city”: “Paris”},</a:t>
            </a:r>
          </a:p>
          <a:p>
            <a:r>
              <a:rPr lang="en-US" sz="1600" dirty="0"/>
              <a:t>	],</a:t>
            </a:r>
          </a:p>
          <a:p>
            <a:r>
              <a:rPr lang="en-US" sz="1600" dirty="0"/>
              <a:t>	“headquarter”: “Belgium”,</a:t>
            </a:r>
          </a:p>
          <a:p>
            <a:r>
              <a:rPr lang="en-US" sz="1600" dirty="0"/>
              <a:t>	“exports”:[{“city”; “Moscow”},{“city: ”Athens”}]</a:t>
            </a:r>
          </a:p>
          <a:p>
            <a:r>
              <a:rPr lang="en-US" sz="1600" dirty="0"/>
              <a:t>}</a:t>
            </a:r>
            <a:r>
              <a:rPr lang="en-US" sz="1600" b="1" dirty="0">
                <a:solidFill>
                  <a:srgbClr val="FFC000"/>
                </a:solidFill>
              </a:rPr>
              <a:t>;</a:t>
            </a:r>
            <a:r>
              <a:rPr lang="en-US" sz="1600" dirty="0"/>
              <a:t> </a:t>
            </a:r>
          </a:p>
          <a:p>
            <a:endParaRPr lang="en-US" dirty="0"/>
          </a:p>
          <a:p>
            <a:endParaRPr lang="en-US" dirty="0"/>
          </a:p>
          <a:p>
            <a:endParaRPr lang="en-US" dirty="0"/>
          </a:p>
          <a:p>
            <a:endParaRPr lang="en-US" dirty="0"/>
          </a:p>
          <a:p>
            <a:endParaRPr lang="en-US" dirty="0"/>
          </a:p>
          <a:p>
            <a:pPr>
              <a:lnSpc>
                <a:spcPct val="150000"/>
              </a:lnSpc>
            </a:pPr>
            <a:endParaRPr lang="en-US" dirty="0"/>
          </a:p>
        </p:txBody>
      </p:sp>
      <p:grpSp>
        <p:nvGrpSpPr>
          <p:cNvPr id="17" name="Group 16"/>
          <p:cNvGrpSpPr/>
          <p:nvPr/>
        </p:nvGrpSpPr>
        <p:grpSpPr>
          <a:xfrm>
            <a:off x="5523326" y="3325719"/>
            <a:ext cx="5514975" cy="1639755"/>
            <a:chOff x="897026" y="2520059"/>
            <a:chExt cx="5147668" cy="1869349"/>
          </a:xfrm>
          <a:solidFill>
            <a:schemeClr val="bg1"/>
          </a:solidFill>
        </p:grpSpPr>
        <p:sp>
          <p:nvSpPr>
            <p:cNvPr id="18" name="Rectangle 17"/>
            <p:cNvSpPr/>
            <p:nvPr/>
          </p:nvSpPr>
          <p:spPr bwMode="auto">
            <a:xfrm>
              <a:off x="897026" y="2995882"/>
              <a:ext cx="2420205"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Locations</a:t>
              </a:r>
            </a:p>
          </p:txBody>
        </p:sp>
        <p:sp>
          <p:nvSpPr>
            <p:cNvPr id="19" name="Rectangle 18"/>
            <p:cNvSpPr/>
            <p:nvPr/>
          </p:nvSpPr>
          <p:spPr bwMode="auto">
            <a:xfrm>
              <a:off x="3409341" y="2995882"/>
              <a:ext cx="995770"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Headquarter</a:t>
              </a:r>
            </a:p>
          </p:txBody>
        </p:sp>
        <p:sp>
          <p:nvSpPr>
            <p:cNvPr id="20" name="Rectangle 19"/>
            <p:cNvSpPr/>
            <p:nvPr/>
          </p:nvSpPr>
          <p:spPr bwMode="auto">
            <a:xfrm>
              <a:off x="3409341" y="3381094"/>
              <a:ext cx="99044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Belgium</a:t>
              </a:r>
            </a:p>
          </p:txBody>
        </p:sp>
        <p:grpSp>
          <p:nvGrpSpPr>
            <p:cNvPr id="21" name="Group 20"/>
            <p:cNvGrpSpPr/>
            <p:nvPr/>
          </p:nvGrpSpPr>
          <p:grpSpPr>
            <a:xfrm>
              <a:off x="897027" y="3772798"/>
              <a:ext cx="2418196" cy="224906"/>
              <a:chOff x="1006172" y="3761368"/>
              <a:chExt cx="2225020" cy="224906"/>
            </a:xfrm>
            <a:grpFill/>
          </p:grpSpPr>
          <p:sp>
            <p:nvSpPr>
              <p:cNvPr id="59" name="Rectangle 58"/>
              <p:cNvSpPr/>
              <p:nvPr/>
            </p:nvSpPr>
            <p:spPr bwMode="auto">
              <a:xfrm>
                <a:off x="1006172" y="3761368"/>
                <a:ext cx="61698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Country</a:t>
                </a:r>
              </a:p>
            </p:txBody>
          </p:sp>
          <p:sp>
            <p:nvSpPr>
              <p:cNvPr id="60" name="Rectangle 59"/>
              <p:cNvSpPr/>
              <p:nvPr/>
            </p:nvSpPr>
            <p:spPr bwMode="auto">
              <a:xfrm>
                <a:off x="1701710" y="3761368"/>
                <a:ext cx="380227"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61" name="Rectangle 60"/>
              <p:cNvSpPr/>
              <p:nvPr/>
            </p:nvSpPr>
            <p:spPr bwMode="auto">
              <a:xfrm>
                <a:off x="2157958" y="3761368"/>
                <a:ext cx="61698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Country</a:t>
                </a:r>
              </a:p>
            </p:txBody>
          </p:sp>
          <p:sp>
            <p:nvSpPr>
              <p:cNvPr id="62" name="Rectangle 61"/>
              <p:cNvSpPr/>
              <p:nvPr/>
            </p:nvSpPr>
            <p:spPr bwMode="auto">
              <a:xfrm>
                <a:off x="2850965" y="3761368"/>
                <a:ext cx="380227"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grpSp>
        <p:grpSp>
          <p:nvGrpSpPr>
            <p:cNvPr id="22" name="Group 21"/>
            <p:cNvGrpSpPr/>
            <p:nvPr/>
          </p:nvGrpSpPr>
          <p:grpSpPr>
            <a:xfrm>
              <a:off x="903163" y="4164502"/>
              <a:ext cx="2412108" cy="224906"/>
              <a:chOff x="903163" y="4153072"/>
              <a:chExt cx="2431038" cy="224906"/>
            </a:xfrm>
            <a:grpFill/>
          </p:grpSpPr>
          <p:sp>
            <p:nvSpPr>
              <p:cNvPr id="55" name="Rectangle 54"/>
              <p:cNvSpPr/>
              <p:nvPr/>
            </p:nvSpPr>
            <p:spPr bwMode="auto">
              <a:xfrm>
                <a:off x="903163" y="4153072"/>
                <a:ext cx="722033"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Germany</a:t>
                </a:r>
              </a:p>
            </p:txBody>
          </p:sp>
          <p:sp>
            <p:nvSpPr>
              <p:cNvPr id="56" name="Rectangle 55"/>
              <p:cNvSpPr/>
              <p:nvPr/>
            </p:nvSpPr>
            <p:spPr bwMode="auto">
              <a:xfrm>
                <a:off x="1703352" y="4153072"/>
                <a:ext cx="497984"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Berlin</a:t>
                </a:r>
              </a:p>
            </p:txBody>
          </p:sp>
          <p:sp>
            <p:nvSpPr>
              <p:cNvPr id="57" name="Rectangle 56"/>
              <p:cNvSpPr/>
              <p:nvPr/>
            </p:nvSpPr>
            <p:spPr bwMode="auto">
              <a:xfrm>
                <a:off x="2279492" y="4153072"/>
                <a:ext cx="555134"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France</a:t>
                </a:r>
              </a:p>
            </p:txBody>
          </p:sp>
          <p:sp>
            <p:nvSpPr>
              <p:cNvPr id="58" name="Rectangle 57"/>
              <p:cNvSpPr/>
              <p:nvPr/>
            </p:nvSpPr>
            <p:spPr bwMode="auto">
              <a:xfrm>
                <a:off x="2912782" y="4153072"/>
                <a:ext cx="421419"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Paris</a:t>
                </a:r>
              </a:p>
            </p:txBody>
          </p:sp>
        </p:grpSp>
        <p:grpSp>
          <p:nvGrpSpPr>
            <p:cNvPr id="23" name="Group 22"/>
            <p:cNvGrpSpPr/>
            <p:nvPr/>
          </p:nvGrpSpPr>
          <p:grpSpPr>
            <a:xfrm>
              <a:off x="4492951" y="2995882"/>
              <a:ext cx="1551743" cy="1393526"/>
              <a:chOff x="4492952" y="2995882"/>
              <a:chExt cx="1280160" cy="1393526"/>
            </a:xfrm>
            <a:grpFill/>
          </p:grpSpPr>
          <p:sp>
            <p:nvSpPr>
              <p:cNvPr id="48" name="Rectangle 47"/>
              <p:cNvSpPr/>
              <p:nvPr/>
            </p:nvSpPr>
            <p:spPr bwMode="auto">
              <a:xfrm>
                <a:off x="4492952" y="2995882"/>
                <a:ext cx="1280160"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Exports</a:t>
                </a:r>
              </a:p>
            </p:txBody>
          </p:sp>
          <p:sp>
            <p:nvSpPr>
              <p:cNvPr id="49" name="Rectangle 48"/>
              <p:cNvSpPr/>
              <p:nvPr/>
            </p:nvSpPr>
            <p:spPr bwMode="auto">
              <a:xfrm>
                <a:off x="5172017" y="3772798"/>
                <a:ext cx="601095"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50" name="Rectangle 49"/>
              <p:cNvSpPr/>
              <p:nvPr/>
            </p:nvSpPr>
            <p:spPr bwMode="auto">
              <a:xfrm>
                <a:off x="4492952" y="3772798"/>
                <a:ext cx="60840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51" name="Rectangle 50"/>
              <p:cNvSpPr/>
              <p:nvPr/>
            </p:nvSpPr>
            <p:spPr bwMode="auto">
              <a:xfrm>
                <a:off x="4492952" y="4164502"/>
                <a:ext cx="614582"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Moscow</a:t>
                </a:r>
              </a:p>
            </p:txBody>
          </p:sp>
          <p:sp>
            <p:nvSpPr>
              <p:cNvPr id="52" name="Rectangle 51"/>
              <p:cNvSpPr/>
              <p:nvPr/>
            </p:nvSpPr>
            <p:spPr bwMode="auto">
              <a:xfrm>
                <a:off x="5169608" y="4164502"/>
                <a:ext cx="603503"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Athens</a:t>
                </a:r>
              </a:p>
            </p:txBody>
          </p:sp>
          <p:sp>
            <p:nvSpPr>
              <p:cNvPr id="53" name="Rectangle 52"/>
              <p:cNvSpPr/>
              <p:nvPr/>
            </p:nvSpPr>
            <p:spPr bwMode="auto">
              <a:xfrm>
                <a:off x="4493904" y="3381094"/>
                <a:ext cx="613630"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54" name="Rectangle 53"/>
              <p:cNvSpPr/>
              <p:nvPr/>
            </p:nvSpPr>
            <p:spPr bwMode="auto">
              <a:xfrm>
                <a:off x="5169608" y="3381094"/>
                <a:ext cx="603504"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grpSp>
        <p:cxnSp>
          <p:nvCxnSpPr>
            <p:cNvPr id="24" name="Elbow Connector 23"/>
            <p:cNvCxnSpPr>
              <a:endCxn id="236" idx="0"/>
            </p:cNvCxnSpPr>
            <p:nvPr/>
          </p:nvCxnSpPr>
          <p:spPr>
            <a:xfrm rot="10800000" flipV="1">
              <a:off x="2107129" y="2857418"/>
              <a:ext cx="1800094" cy="138463"/>
            </a:xfrm>
            <a:prstGeom prst="bentConnector2">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endCxn id="266" idx="0"/>
            </p:cNvCxnSpPr>
            <p:nvPr/>
          </p:nvCxnSpPr>
          <p:spPr>
            <a:xfrm>
              <a:off x="3907223" y="2857419"/>
              <a:ext cx="1361600" cy="138463"/>
            </a:xfrm>
            <a:prstGeom prst="bentConnector2">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60" idx="2"/>
            </p:cNvCxnSpPr>
            <p:nvPr/>
          </p:nvCxnSpPr>
          <p:spPr>
            <a:xfrm>
              <a:off x="3907225" y="2744965"/>
              <a:ext cx="639" cy="246760"/>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3907225"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4862203"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5674016"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4862203"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5674016"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4862203" y="4000628"/>
              <a:ext cx="1" cy="163764"/>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5674016" y="4000628"/>
              <a:ext cx="1" cy="163764"/>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1473630"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2731911"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1874894"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2503377"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1264179"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1952344"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2557059"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3123491"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bwMode="auto">
            <a:xfrm>
              <a:off x="3753381" y="2520059"/>
              <a:ext cx="307688" cy="224906"/>
            </a:xfrm>
            <a:prstGeom prst="rect">
              <a:avLst/>
            </a:prstGeom>
            <a:solidFill>
              <a:schemeClr val="bg2">
                <a:lumMod val="75000"/>
              </a:schemeClr>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ea typeface="Segoe UI" pitchFamily="34" charset="0"/>
                <a:cs typeface="Segoe UI" pitchFamily="34" charset="0"/>
              </a:endParaRPr>
            </a:p>
          </p:txBody>
        </p:sp>
        <p:grpSp>
          <p:nvGrpSpPr>
            <p:cNvPr id="43" name="Group 42"/>
            <p:cNvGrpSpPr/>
            <p:nvPr/>
          </p:nvGrpSpPr>
          <p:grpSpPr>
            <a:xfrm>
              <a:off x="897026" y="3381094"/>
              <a:ext cx="2418197" cy="224906"/>
              <a:chOff x="897027" y="3369664"/>
              <a:chExt cx="2129880" cy="224906"/>
            </a:xfrm>
            <a:grpFill/>
          </p:grpSpPr>
          <p:sp>
            <p:nvSpPr>
              <p:cNvPr id="46" name="Rectangle 45"/>
              <p:cNvSpPr/>
              <p:nvPr/>
            </p:nvSpPr>
            <p:spPr bwMode="auto">
              <a:xfrm>
                <a:off x="897027" y="3369664"/>
                <a:ext cx="1026412"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47" name="Rectangle 46"/>
              <p:cNvSpPr/>
              <p:nvPr/>
            </p:nvSpPr>
            <p:spPr bwMode="auto">
              <a:xfrm>
                <a:off x="2002779" y="3369664"/>
                <a:ext cx="1024128"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grpSp>
        <p:cxnSp>
          <p:nvCxnSpPr>
            <p:cNvPr id="44" name="Straight Arrow Connector 43"/>
            <p:cNvCxnSpPr/>
            <p:nvPr/>
          </p:nvCxnSpPr>
          <p:spPr>
            <a:xfrm flipH="1">
              <a:off x="3120251"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1254707"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8931662"/>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48106" y="2533726"/>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lang="en-US" sz="2353" spc="0">
                <a:solidFill>
                  <a:schemeClr val="tx2">
                    <a:lumMod val="50000"/>
                  </a:schemeClr>
                </a:solidFill>
                <a:latin typeface="Segoe UI"/>
                <a:ea typeface="Segoe UI" panose="020B0502040204020203" pitchFamily="34" charset="0"/>
                <a:cs typeface="Segoe UI Light" panose="020B0502040204020203" pitchFamily="34" charset="0"/>
              </a:rPr>
              <a:t>Query and indexing tips</a:t>
            </a:r>
            <a:endParaRPr sz="2353" spc="0" dirty="0">
              <a:solidFill>
                <a:schemeClr val="tx2">
                  <a:lumMod val="50000"/>
                </a:schemeClr>
              </a:solidFill>
              <a:latin typeface="Segoe UI"/>
              <a:ea typeface="Segoe UI" panose="020B0502040204020203" pitchFamily="34" charset="0"/>
              <a:cs typeface="Segoe UI Light" panose="020B0502040204020203" pitchFamily="34" charset="0"/>
            </a:endParaRPr>
          </a:p>
        </p:txBody>
      </p:sp>
      <p:sp>
        <p:nvSpPr>
          <p:cNvPr id="14" name="Text Placeholder 4"/>
          <p:cNvSpPr>
            <a:spLocks noGrp="1"/>
          </p:cNvSpPr>
          <p:nvPr>
            <p:ph idx="4294967295"/>
          </p:nvPr>
        </p:nvSpPr>
        <p:spPr>
          <a:xfrm>
            <a:off x="3895725" y="912813"/>
            <a:ext cx="7921331" cy="4168775"/>
          </a:xfrm>
        </p:spPr>
        <p:txBody>
          <a:bodyPr/>
          <a:lstStyle/>
          <a:p>
            <a:pPr marL="182880" indent="0">
              <a:spcAft>
                <a:spcPts val="1200"/>
              </a:spcAft>
              <a:buNone/>
            </a:pPr>
            <a:r>
              <a:rPr lang="en-US" sz="2800" dirty="0">
                <a:solidFill>
                  <a:srgbClr val="44546A"/>
                </a:solidFill>
              </a:rPr>
              <a:t>Consider query needs and index policies (index policies are currently immutable)</a:t>
            </a:r>
          </a:p>
          <a:p>
            <a:pPr marL="182880" indent="0">
              <a:spcAft>
                <a:spcPts val="1200"/>
              </a:spcAft>
              <a:buNone/>
            </a:pPr>
            <a:r>
              <a:rPr lang="en-US" sz="2800" dirty="0">
                <a:solidFill>
                  <a:srgbClr val="44546A"/>
                </a:solidFill>
              </a:rPr>
              <a:t>Understand query costs and limits, and avoid scans</a:t>
            </a:r>
          </a:p>
          <a:p>
            <a:pPr marL="182880" indent="0">
              <a:spcAft>
                <a:spcPts val="1200"/>
              </a:spcAft>
              <a:buNone/>
            </a:pPr>
            <a:r>
              <a:rPr lang="en-US" sz="2800" dirty="0">
                <a:solidFill>
                  <a:srgbClr val="44546A"/>
                </a:solidFill>
              </a:rPr>
              <a:t>Pre-aggregate where possible</a:t>
            </a:r>
          </a:p>
          <a:p>
            <a:pPr marL="182880" indent="0">
              <a:spcAft>
                <a:spcPts val="1200"/>
              </a:spcAft>
              <a:buNone/>
            </a:pPr>
            <a:endParaRPr lang="en-US" sz="2800" dirty="0"/>
          </a:p>
        </p:txBody>
      </p:sp>
    </p:spTree>
    <p:extLst>
      <p:ext uri="{BB962C8B-B14F-4D97-AF65-F5344CB8AC3E}">
        <p14:creationId xmlns:p14="http://schemas.microsoft.com/office/powerpoint/2010/main" val="19425659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buNone/>
            </a:pPr>
            <a:r>
              <a:rPr lang="en-US" sz="3600" dirty="0"/>
              <a:t>Entity can have up to 255 properties</a:t>
            </a:r>
          </a:p>
          <a:p>
            <a:pPr marL="0" indent="0">
              <a:buNone/>
            </a:pPr>
            <a:r>
              <a:rPr lang="en-US" sz="3600" dirty="0"/>
              <a:t>Up to 1MB per entity</a:t>
            </a:r>
          </a:p>
        </p:txBody>
      </p:sp>
    </p:spTree>
    <p:extLst>
      <p:ext uri="{BB962C8B-B14F-4D97-AF65-F5344CB8AC3E}">
        <p14:creationId xmlns:p14="http://schemas.microsoft.com/office/powerpoint/2010/main" val="68944687"/>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48106" y="2533726"/>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lang="en-US" sz="2353" spc="0">
                <a:solidFill>
                  <a:schemeClr val="tx2">
                    <a:lumMod val="50000"/>
                  </a:schemeClr>
                </a:solidFill>
                <a:latin typeface="Segoe UI"/>
                <a:ea typeface="Segoe UI" panose="020B0502040204020203" pitchFamily="34" charset="0"/>
                <a:cs typeface="Segoe UI Light" panose="020B0502040204020203" pitchFamily="34" charset="0"/>
              </a:rPr>
              <a:t> DocumentDB at Microsoft</a:t>
            </a:r>
            <a:endParaRPr sz="2353" spc="0" dirty="0">
              <a:solidFill>
                <a:schemeClr val="tx2">
                  <a:lumMod val="50000"/>
                </a:schemeClr>
              </a:solidFill>
              <a:latin typeface="Segoe UI"/>
              <a:ea typeface="Segoe UI" panose="020B0502040204020203" pitchFamily="34" charset="0"/>
              <a:cs typeface="Segoe UI Light" panose="020B0502040204020203" pitchFamily="34" charset="0"/>
            </a:endParaRPr>
          </a:p>
        </p:txBody>
      </p:sp>
      <p:sp>
        <p:nvSpPr>
          <p:cNvPr id="9" name="Title 1"/>
          <p:cNvSpPr txBox="1">
            <a:spLocks/>
          </p:cNvSpPr>
          <p:nvPr/>
        </p:nvSpPr>
        <p:spPr>
          <a:xfrm>
            <a:off x="4500742" y="1074871"/>
            <a:ext cx="7024312"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rgbClr val="44546A"/>
                </a:solidFill>
              </a:rPr>
              <a:t>over </a:t>
            </a:r>
            <a:r>
              <a:rPr sz="2800" b="1" dirty="0">
                <a:solidFill>
                  <a:srgbClr val="44546A"/>
                </a:solidFill>
              </a:rPr>
              <a:t>425 million </a:t>
            </a:r>
            <a:r>
              <a:rPr sz="2800" dirty="0">
                <a:solidFill>
                  <a:srgbClr val="44546A"/>
                </a:solidFill>
              </a:rPr>
              <a:t>unique users</a:t>
            </a:r>
          </a:p>
        </p:txBody>
      </p:sp>
      <p:sp>
        <p:nvSpPr>
          <p:cNvPr id="10" name="Title 1"/>
          <p:cNvSpPr txBox="1">
            <a:spLocks/>
          </p:cNvSpPr>
          <p:nvPr/>
        </p:nvSpPr>
        <p:spPr>
          <a:xfrm>
            <a:off x="4500742" y="1991090"/>
            <a:ext cx="7024312"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rgbClr val="44546A"/>
                </a:solidFill>
              </a:rPr>
              <a:t>store </a:t>
            </a:r>
            <a:r>
              <a:rPr sz="2800" b="1" dirty="0">
                <a:solidFill>
                  <a:srgbClr val="44546A"/>
                </a:solidFill>
              </a:rPr>
              <a:t>20TB</a:t>
            </a:r>
            <a:r>
              <a:rPr sz="2800" dirty="0">
                <a:solidFill>
                  <a:srgbClr val="44546A"/>
                </a:solidFill>
              </a:rPr>
              <a:t> of JSON document data</a:t>
            </a:r>
          </a:p>
        </p:txBody>
      </p:sp>
      <p:sp>
        <p:nvSpPr>
          <p:cNvPr id="11" name="Title 1"/>
          <p:cNvSpPr txBox="1">
            <a:spLocks/>
          </p:cNvSpPr>
          <p:nvPr/>
        </p:nvSpPr>
        <p:spPr>
          <a:xfrm>
            <a:off x="4512287" y="2891635"/>
            <a:ext cx="7024311"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rgbClr val="44546A"/>
                </a:solidFill>
              </a:rPr>
              <a:t>available </a:t>
            </a:r>
            <a:r>
              <a:rPr sz="2800" b="1" dirty="0">
                <a:solidFill>
                  <a:srgbClr val="44546A"/>
                </a:solidFill>
              </a:rPr>
              <a:t>globally</a:t>
            </a:r>
            <a:r>
              <a:rPr sz="2800" dirty="0">
                <a:solidFill>
                  <a:srgbClr val="44546A"/>
                </a:solidFill>
              </a:rPr>
              <a:t> to serve all markets</a:t>
            </a:r>
          </a:p>
        </p:txBody>
      </p:sp>
      <p:sp>
        <p:nvSpPr>
          <p:cNvPr id="12" name="Title 1"/>
          <p:cNvSpPr txBox="1">
            <a:spLocks/>
          </p:cNvSpPr>
          <p:nvPr/>
        </p:nvSpPr>
        <p:spPr>
          <a:xfrm>
            <a:off x="4512287" y="3792180"/>
            <a:ext cx="7050983"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rgbClr val="44546A"/>
                </a:solidFill>
              </a:rPr>
              <a:t>store for </a:t>
            </a:r>
            <a:r>
              <a:rPr sz="2800" b="1" dirty="0">
                <a:solidFill>
                  <a:srgbClr val="44546A"/>
                </a:solidFill>
              </a:rPr>
              <a:t>40+</a:t>
            </a:r>
            <a:r>
              <a:rPr sz="2800" dirty="0">
                <a:solidFill>
                  <a:srgbClr val="44546A"/>
                </a:solidFill>
              </a:rPr>
              <a:t> app / device combinations</a:t>
            </a:r>
          </a:p>
        </p:txBody>
      </p:sp>
      <p:sp>
        <p:nvSpPr>
          <p:cNvPr id="13" name="Title 1"/>
          <p:cNvSpPr txBox="1">
            <a:spLocks/>
          </p:cNvSpPr>
          <p:nvPr/>
        </p:nvSpPr>
        <p:spPr>
          <a:xfrm>
            <a:off x="4500742" y="4692726"/>
            <a:ext cx="7050983"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rgbClr val="44546A"/>
                </a:solidFill>
              </a:rPr>
              <a:t>under </a:t>
            </a:r>
            <a:r>
              <a:rPr sz="2800" b="1" dirty="0">
                <a:solidFill>
                  <a:srgbClr val="44546A"/>
                </a:solidFill>
              </a:rPr>
              <a:t>15ms</a:t>
            </a:r>
            <a:r>
              <a:rPr sz="2800" dirty="0">
                <a:solidFill>
                  <a:srgbClr val="44546A"/>
                </a:solidFill>
              </a:rPr>
              <a:t> writes and single digit ms reads</a:t>
            </a:r>
          </a:p>
        </p:txBody>
      </p:sp>
    </p:spTree>
    <p:extLst>
      <p:ext uri="{BB962C8B-B14F-4D97-AF65-F5344CB8AC3E}">
        <p14:creationId xmlns:p14="http://schemas.microsoft.com/office/powerpoint/2010/main" val="1359846546"/>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76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a:lnSpc>
                <a:spcPct val="150000"/>
              </a:lnSpc>
              <a:spcBef>
                <a:spcPts val="1200"/>
              </a:spcBef>
            </a:pPr>
            <a:r>
              <a:rPr lang="en-US" sz="3200" dirty="0">
                <a:solidFill>
                  <a:srgbClr val="44546A"/>
                </a:solidFill>
                <a:latin typeface="Segoe UI Light" charset="0"/>
              </a:rPr>
              <a:t>Not an RDBMS Table! </a:t>
            </a:r>
          </a:p>
          <a:p>
            <a:pPr>
              <a:lnSpc>
                <a:spcPct val="150000"/>
              </a:lnSpc>
              <a:spcBef>
                <a:spcPts val="1200"/>
              </a:spcBef>
            </a:pPr>
            <a:r>
              <a:rPr lang="en-US" sz="3200" dirty="0">
                <a:solidFill>
                  <a:srgbClr val="44546A"/>
                </a:solidFill>
                <a:latin typeface="Segoe UI Light" charset="0"/>
              </a:rPr>
              <a:t>The mental picture is ‘Entities’ </a:t>
            </a:r>
          </a:p>
        </p:txBody>
      </p:sp>
      <p:sp>
        <p:nvSpPr>
          <p:cNvPr id="5" name="Freeform 7"/>
          <p:cNvSpPr>
            <a:spLocks noEditPoints="1"/>
          </p:cNvSpPr>
          <p:nvPr/>
        </p:nvSpPr>
        <p:spPr bwMode="auto">
          <a:xfrm>
            <a:off x="10492891" y="2374429"/>
            <a:ext cx="1273118" cy="1040157"/>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38185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a:lnSpc>
                <a:spcPct val="150000"/>
              </a:lnSpc>
              <a:spcBef>
                <a:spcPts val="1200"/>
              </a:spcBef>
            </a:pPr>
            <a:r>
              <a:rPr lang="en-US" sz="3200" dirty="0">
                <a:solidFill>
                  <a:srgbClr val="44546A"/>
                </a:solidFill>
                <a:latin typeface="Segoe UI Light" charset="0"/>
              </a:rPr>
              <a:t>PartitionKey &amp; RowKey are mandatory properties </a:t>
            </a:r>
          </a:p>
          <a:p>
            <a:pPr marL="0" indent="0">
              <a:lnSpc>
                <a:spcPct val="150000"/>
              </a:lnSpc>
              <a:spcBef>
                <a:spcPts val="1200"/>
              </a:spcBef>
              <a:buNone/>
            </a:pPr>
            <a:r>
              <a:rPr lang="en-US" sz="3200" dirty="0">
                <a:solidFill>
                  <a:srgbClr val="44546A"/>
                </a:solidFill>
                <a:latin typeface="Segoe UI Light" charset="0"/>
              </a:rPr>
              <a:t>Composite key which uniquely identifies an entity </a:t>
            </a:r>
          </a:p>
          <a:p>
            <a:pPr marL="0" indent="0">
              <a:lnSpc>
                <a:spcPct val="150000"/>
              </a:lnSpc>
              <a:spcBef>
                <a:spcPts val="1200"/>
              </a:spcBef>
              <a:buNone/>
            </a:pPr>
            <a:r>
              <a:rPr lang="en-US" sz="3200" dirty="0">
                <a:solidFill>
                  <a:srgbClr val="44546A"/>
                </a:solidFill>
                <a:latin typeface="Segoe UI Light" charset="0"/>
              </a:rPr>
              <a:t>They are the only indexed properties </a:t>
            </a:r>
          </a:p>
          <a:p>
            <a:pPr marL="0" indent="0">
              <a:lnSpc>
                <a:spcPct val="150000"/>
              </a:lnSpc>
              <a:spcBef>
                <a:spcPts val="1200"/>
              </a:spcBef>
              <a:buNone/>
            </a:pPr>
            <a:r>
              <a:rPr lang="en-US" sz="3200" dirty="0">
                <a:solidFill>
                  <a:srgbClr val="44546A"/>
                </a:solidFill>
                <a:latin typeface="Segoe UI Light" charset="0"/>
              </a:rPr>
              <a:t>Defines the sort order </a:t>
            </a:r>
          </a:p>
        </p:txBody>
      </p:sp>
    </p:spTree>
    <p:extLst>
      <p:ext uri="{BB962C8B-B14F-4D97-AF65-F5344CB8AC3E}">
        <p14:creationId xmlns:p14="http://schemas.microsoft.com/office/powerpoint/2010/main" val="115620292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No fixed schema for other properties</a:t>
            </a:r>
          </a:p>
          <a:p>
            <a:pPr marL="0" indent="0">
              <a:lnSpc>
                <a:spcPct val="150000"/>
              </a:lnSpc>
              <a:spcBef>
                <a:spcPts val="1200"/>
              </a:spcBef>
              <a:buNone/>
            </a:pPr>
            <a:r>
              <a:rPr lang="en-US" sz="3200" dirty="0"/>
              <a:t>Each property is stored as: &lt;name, typed value&gt;</a:t>
            </a:r>
          </a:p>
          <a:p>
            <a:pPr marL="0" indent="0">
              <a:lnSpc>
                <a:spcPct val="150000"/>
              </a:lnSpc>
              <a:spcBef>
                <a:spcPts val="1200"/>
              </a:spcBef>
              <a:buNone/>
            </a:pPr>
            <a:r>
              <a:rPr lang="en-US" sz="3200" dirty="0"/>
              <a:t>Properties can be the standard .NET types:</a:t>
            </a:r>
          </a:p>
          <a:p>
            <a:pPr marL="0" indent="0">
              <a:lnSpc>
                <a:spcPct val="150000"/>
              </a:lnSpc>
              <a:spcBef>
                <a:spcPts val="1200"/>
              </a:spcBef>
              <a:buNone/>
            </a:pPr>
            <a:r>
              <a:rPr lang="en-US" sz="3200" dirty="0"/>
              <a:t>	</a:t>
            </a:r>
            <a:r>
              <a:rPr lang="en-US" sz="2400" dirty="0"/>
              <a:t>string, binary, </a:t>
            </a:r>
            <a:r>
              <a:rPr lang="en-US" sz="2400" dirty="0" err="1"/>
              <a:t>bool</a:t>
            </a:r>
            <a:r>
              <a:rPr lang="en-US" sz="2400" dirty="0"/>
              <a:t>, </a:t>
            </a:r>
            <a:r>
              <a:rPr lang="en-US" sz="2400" dirty="0" err="1"/>
              <a:t>DateTime</a:t>
            </a:r>
            <a:r>
              <a:rPr lang="en-US" sz="2400" dirty="0"/>
              <a:t>, GUID, </a:t>
            </a:r>
            <a:r>
              <a:rPr lang="en-US" sz="2400" dirty="0" err="1"/>
              <a:t>int</a:t>
            </a:r>
            <a:r>
              <a:rPr lang="en-US" sz="2400" dirty="0"/>
              <a:t>, int64, double</a:t>
            </a:r>
          </a:p>
        </p:txBody>
      </p:sp>
    </p:spTree>
    <p:extLst>
      <p:ext uri="{BB962C8B-B14F-4D97-AF65-F5344CB8AC3E}">
        <p14:creationId xmlns:p14="http://schemas.microsoft.com/office/powerpoint/2010/main" val="37640061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Timestamp property</a:t>
            </a:r>
          </a:p>
          <a:p>
            <a:pPr marL="0" indent="0">
              <a:lnSpc>
                <a:spcPct val="150000"/>
              </a:lnSpc>
              <a:spcBef>
                <a:spcPts val="1200"/>
              </a:spcBef>
              <a:buNone/>
            </a:pPr>
            <a:r>
              <a:rPr lang="en-US" sz="3200" dirty="0"/>
              <a:t>Optimistic Concurrency</a:t>
            </a:r>
          </a:p>
          <a:p>
            <a:pPr marL="0" indent="0">
              <a:lnSpc>
                <a:spcPct val="150000"/>
              </a:lnSpc>
              <a:spcBef>
                <a:spcPts val="1200"/>
              </a:spcBef>
              <a:buNone/>
            </a:pPr>
            <a:r>
              <a:rPr lang="en-US" sz="3200" dirty="0"/>
              <a:t>Exposed as an HTTP </a:t>
            </a:r>
            <a:r>
              <a:rPr lang="en-US" sz="3200" dirty="0" err="1"/>
              <a:t>Etag</a:t>
            </a:r>
            <a:endParaRPr lang="en-US" sz="3200" dirty="0"/>
          </a:p>
        </p:txBody>
      </p:sp>
    </p:spTree>
    <p:extLst>
      <p:ext uri="{BB962C8B-B14F-4D97-AF65-F5344CB8AC3E}">
        <p14:creationId xmlns:p14="http://schemas.microsoft.com/office/powerpoint/2010/main" val="15923181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256545"/>
            <a:ext cx="2849562" cy="1608471"/>
          </a:xfrm>
          <a:prstGeom prst="rect">
            <a:avLst/>
          </a:prstGeom>
        </p:spPr>
        <p:txBody>
          <a:bodyPr>
            <a:normAutofit fontScale="90000"/>
          </a:bodyPr>
          <a:lstStyle/>
          <a:p>
            <a:r>
              <a:rPr lang="en-US" sz="3600" dirty="0"/>
              <a:t>Table Storage Details</a:t>
            </a:r>
            <a:br>
              <a:rPr lang="en-US" sz="3600" dirty="0"/>
            </a:br>
            <a:r>
              <a:rPr lang="en-US" dirty="0">
                <a:solidFill>
                  <a:srgbClr val="44546A"/>
                </a:solidFill>
                <a:latin typeface="Segoe UI Light"/>
              </a:rPr>
              <a:t>Purpose of the </a:t>
            </a:r>
            <a:r>
              <a:rPr lang="en-US" dirty="0" err="1">
                <a:solidFill>
                  <a:srgbClr val="44546A"/>
                </a:solidFill>
                <a:latin typeface="Segoe UI Light"/>
              </a:rPr>
              <a:t>PatitionKey</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a:lnSpc>
                <a:spcPct val="150000"/>
              </a:lnSpc>
              <a:spcBef>
                <a:spcPts val="1200"/>
              </a:spcBef>
            </a:pPr>
            <a:r>
              <a:rPr lang="en-US" sz="3200" b="1" dirty="0">
                <a:solidFill>
                  <a:srgbClr val="44546A"/>
                </a:solidFill>
                <a:latin typeface="Segoe UI" charset="0"/>
              </a:rPr>
              <a:t>Entity Locality</a:t>
            </a:r>
            <a:r>
              <a:rPr lang="en-US" sz="3200" dirty="0">
                <a:solidFill>
                  <a:srgbClr val="44546A"/>
                </a:solidFill>
                <a:latin typeface="Segoe UI" charset="0"/>
              </a:rPr>
              <a:t>  </a:t>
            </a:r>
          </a:p>
          <a:p>
            <a:pPr marL="0" indent="0">
              <a:lnSpc>
                <a:spcPct val="150000"/>
              </a:lnSpc>
              <a:spcBef>
                <a:spcPts val="1200"/>
              </a:spcBef>
              <a:buNone/>
            </a:pPr>
            <a:r>
              <a:rPr lang="en-US" sz="3200" b="1" dirty="0">
                <a:solidFill>
                  <a:srgbClr val="44546A"/>
                </a:solidFill>
                <a:latin typeface="Segoe UI" charset="0"/>
              </a:rPr>
              <a:t>Entity Group Transactions</a:t>
            </a:r>
            <a:r>
              <a:rPr lang="en-US" sz="3200" dirty="0">
                <a:solidFill>
                  <a:srgbClr val="44546A"/>
                </a:solidFill>
                <a:latin typeface="Segoe UI" charset="0"/>
              </a:rPr>
              <a:t>  </a:t>
            </a:r>
          </a:p>
          <a:p>
            <a:pPr marL="0" indent="0">
              <a:lnSpc>
                <a:spcPct val="150000"/>
              </a:lnSpc>
              <a:spcBef>
                <a:spcPts val="1200"/>
              </a:spcBef>
              <a:buNone/>
            </a:pPr>
            <a:r>
              <a:rPr lang="en-US" sz="3200" b="1" dirty="0">
                <a:solidFill>
                  <a:srgbClr val="44546A"/>
                </a:solidFill>
                <a:latin typeface="Segoe UI" charset="0"/>
              </a:rPr>
              <a:t>Table Scalability</a:t>
            </a:r>
            <a:r>
              <a:rPr lang="en-US" sz="3200" dirty="0">
                <a:solidFill>
                  <a:srgbClr val="44546A"/>
                </a:solidFill>
                <a:latin typeface="Segoe UI" charset="0"/>
              </a:rPr>
              <a:t>  </a:t>
            </a:r>
          </a:p>
        </p:txBody>
      </p:sp>
    </p:spTree>
    <p:extLst>
      <p:ext uri="{BB962C8B-B14F-4D97-AF65-F5344CB8AC3E}">
        <p14:creationId xmlns:p14="http://schemas.microsoft.com/office/powerpoint/2010/main" val="32872699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p:spPr>
        <p:txBody>
          <a:bodyPr/>
          <a:lstStyle/>
          <a:p>
            <a:r>
              <a:rPr lang="en-US" dirty="0"/>
              <a:t>Agenda</a:t>
            </a:r>
          </a:p>
        </p:txBody>
      </p:sp>
      <p:graphicFrame>
        <p:nvGraphicFramePr>
          <p:cNvPr id="12" name="Diagram 11"/>
          <p:cNvGraphicFramePr/>
          <p:nvPr>
            <p:extLst>
              <p:ext uri="{D42A27DB-BD31-4B8C-83A1-F6EECF244321}">
                <p14:modId xmlns:p14="http://schemas.microsoft.com/office/powerpoint/2010/main" val="4022374483"/>
              </p:ext>
            </p:extLst>
          </p:nvPr>
        </p:nvGraphicFramePr>
        <p:xfrm>
          <a:off x="609066" y="981076"/>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495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256545"/>
            <a:ext cx="2849562" cy="1608471"/>
          </a:xfrm>
          <a:prstGeom prst="rect">
            <a:avLst/>
          </a:prstGeom>
        </p:spPr>
        <p:txBody>
          <a:bodyPr>
            <a:normAutofit fontScale="90000"/>
          </a:bodyPr>
          <a:lstStyle/>
          <a:p>
            <a:r>
              <a:rPr lang="en-US" sz="3600" dirty="0"/>
              <a:t>Table Storage Details</a:t>
            </a:r>
            <a:br>
              <a:rPr lang="en-US" sz="3600" dirty="0"/>
            </a:br>
            <a:r>
              <a:rPr lang="en-US" dirty="0">
                <a:solidFill>
                  <a:srgbClr val="44546A"/>
                </a:solidFill>
                <a:latin typeface="Segoe UI Light"/>
              </a:rPr>
              <a:t>Purpose of the </a:t>
            </a:r>
            <a:r>
              <a:rPr lang="en-US" dirty="0" err="1">
                <a:solidFill>
                  <a:srgbClr val="44546A"/>
                </a:solidFill>
                <a:latin typeface="Segoe UI Light"/>
              </a:rPr>
              <a:t>PatitionKey</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a:lnSpc>
                <a:spcPct val="150000"/>
              </a:lnSpc>
              <a:spcBef>
                <a:spcPts val="1200"/>
              </a:spcBef>
            </a:pPr>
            <a:r>
              <a:rPr lang="en-US" sz="3200" b="1" dirty="0">
                <a:solidFill>
                  <a:srgbClr val="44546A"/>
                </a:solidFill>
                <a:latin typeface="Segoe UI" charset="0"/>
              </a:rPr>
              <a:t>Entity Locality</a:t>
            </a:r>
            <a:r>
              <a:rPr lang="en-US" sz="3200" dirty="0">
                <a:solidFill>
                  <a:srgbClr val="44546A"/>
                </a:solidFill>
                <a:latin typeface="Segoe UI" charset="0"/>
              </a:rPr>
              <a:t>  </a:t>
            </a:r>
          </a:p>
          <a:p>
            <a:pPr algn="l">
              <a:lnSpc>
                <a:spcPct val="150000"/>
              </a:lnSpc>
              <a:spcBef>
                <a:spcPts val="1200"/>
              </a:spcBef>
            </a:pPr>
            <a:r>
              <a:rPr lang="en-US" sz="3200" dirty="0">
                <a:solidFill>
                  <a:srgbClr val="44546A"/>
                </a:solidFill>
                <a:latin typeface="Segoe UI Light" charset="0"/>
              </a:rPr>
              <a:t>Entities in the same partition will be stored together  </a:t>
            </a:r>
          </a:p>
          <a:p>
            <a:pPr algn="l">
              <a:lnSpc>
                <a:spcPct val="150000"/>
              </a:lnSpc>
              <a:spcBef>
                <a:spcPts val="1200"/>
              </a:spcBef>
            </a:pPr>
            <a:r>
              <a:rPr lang="en-US" sz="3200" dirty="0">
                <a:solidFill>
                  <a:srgbClr val="44546A"/>
                </a:solidFill>
                <a:latin typeface="Segoe UI Light" charset="0"/>
              </a:rPr>
              <a:t>Efficient querying and cache locality  </a:t>
            </a:r>
          </a:p>
          <a:p>
            <a:pPr marL="0" indent="0" algn="l">
              <a:lnSpc>
                <a:spcPct val="150000"/>
              </a:lnSpc>
              <a:spcBef>
                <a:spcPts val="1200"/>
              </a:spcBef>
              <a:buNone/>
            </a:pPr>
            <a:r>
              <a:rPr lang="en-US" sz="3200" dirty="0" err="1">
                <a:solidFill>
                  <a:srgbClr val="44546A"/>
                </a:solidFill>
                <a:latin typeface="Segoe UI Light" charset="0"/>
              </a:rPr>
              <a:t>Endeavour</a:t>
            </a:r>
            <a:r>
              <a:rPr lang="en-US" sz="3200" dirty="0">
                <a:solidFill>
                  <a:srgbClr val="44546A"/>
                </a:solidFill>
                <a:latin typeface="Segoe UI Light" charset="0"/>
              </a:rPr>
              <a:t> to include partition key in all queries  </a:t>
            </a:r>
          </a:p>
        </p:txBody>
      </p:sp>
    </p:spTree>
    <p:extLst>
      <p:ext uri="{BB962C8B-B14F-4D97-AF65-F5344CB8AC3E}">
        <p14:creationId xmlns:p14="http://schemas.microsoft.com/office/powerpoint/2010/main" val="35067143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256545"/>
            <a:ext cx="2849562" cy="1608471"/>
          </a:xfrm>
          <a:prstGeom prst="rect">
            <a:avLst/>
          </a:prstGeom>
        </p:spPr>
        <p:txBody>
          <a:bodyPr>
            <a:normAutofit fontScale="90000"/>
          </a:bodyPr>
          <a:lstStyle/>
          <a:p>
            <a:r>
              <a:rPr lang="en-US" sz="3600" dirty="0"/>
              <a:t>Table Storage Details</a:t>
            </a:r>
            <a:br>
              <a:rPr lang="en-US" sz="3600" dirty="0"/>
            </a:br>
            <a:r>
              <a:rPr lang="en-US" dirty="0">
                <a:solidFill>
                  <a:srgbClr val="44546A"/>
                </a:solidFill>
                <a:latin typeface="Segoe UI Light"/>
              </a:rPr>
              <a:t>Purpose of the </a:t>
            </a:r>
            <a:r>
              <a:rPr lang="en-US" dirty="0" err="1">
                <a:solidFill>
                  <a:srgbClr val="44546A"/>
                </a:solidFill>
                <a:latin typeface="Segoe UI Light"/>
              </a:rPr>
              <a:t>PatitionKey</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a:lnSpc>
                <a:spcPct val="150000"/>
              </a:lnSpc>
              <a:spcBef>
                <a:spcPts val="1200"/>
              </a:spcBef>
            </a:pPr>
            <a:r>
              <a:rPr lang="en-US" sz="3200" b="1" dirty="0">
                <a:solidFill>
                  <a:srgbClr val="44546A"/>
                </a:solidFill>
                <a:latin typeface="Segoe UI" charset="0"/>
              </a:rPr>
              <a:t>Entity Group Transactions</a:t>
            </a:r>
            <a:r>
              <a:rPr lang="en-US" sz="3200" dirty="0">
                <a:solidFill>
                  <a:srgbClr val="44546A"/>
                </a:solidFill>
                <a:latin typeface="Segoe UI" charset="0"/>
              </a:rPr>
              <a:t> </a:t>
            </a:r>
          </a:p>
          <a:p>
            <a:pPr algn="l">
              <a:lnSpc>
                <a:spcPct val="150000"/>
              </a:lnSpc>
              <a:spcBef>
                <a:spcPts val="1200"/>
              </a:spcBef>
            </a:pPr>
            <a:r>
              <a:rPr lang="en-US" sz="3200" dirty="0">
                <a:solidFill>
                  <a:srgbClr val="44546A"/>
                </a:solidFill>
                <a:latin typeface="Segoe UI Light" charset="0"/>
              </a:rPr>
              <a:t>Atomic multiple CRUD in same partition in a single transaction </a:t>
            </a:r>
          </a:p>
        </p:txBody>
      </p:sp>
    </p:spTree>
    <p:extLst>
      <p:ext uri="{BB962C8B-B14F-4D97-AF65-F5344CB8AC3E}">
        <p14:creationId xmlns:p14="http://schemas.microsoft.com/office/powerpoint/2010/main" val="20093743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256545"/>
            <a:ext cx="2849562" cy="1608471"/>
          </a:xfrm>
          <a:prstGeom prst="rect">
            <a:avLst/>
          </a:prstGeom>
        </p:spPr>
        <p:txBody>
          <a:bodyPr>
            <a:normAutofit fontScale="90000"/>
          </a:bodyPr>
          <a:lstStyle/>
          <a:p>
            <a:r>
              <a:rPr lang="en-US" sz="3600" dirty="0"/>
              <a:t>Table Storage Details</a:t>
            </a:r>
            <a:br>
              <a:rPr lang="en-US" sz="3600" dirty="0"/>
            </a:br>
            <a:r>
              <a:rPr lang="en-US" dirty="0">
                <a:solidFill>
                  <a:srgbClr val="44546A"/>
                </a:solidFill>
                <a:latin typeface="Segoe UI Light"/>
              </a:rPr>
              <a:t>Purpose of the </a:t>
            </a:r>
            <a:r>
              <a:rPr lang="en-US" dirty="0" err="1">
                <a:solidFill>
                  <a:srgbClr val="44546A"/>
                </a:solidFill>
                <a:latin typeface="Segoe UI Light"/>
              </a:rPr>
              <a:t>PatitionKey</a:t>
            </a:r>
            <a:endParaRPr lang="en-US" sz="2800" dirty="0">
              <a:solidFill>
                <a:schemeClr val="bg1"/>
              </a:solidFill>
            </a:endParaRPr>
          </a:p>
        </p:txBody>
      </p:sp>
      <p:sp>
        <p:nvSpPr>
          <p:cNvPr id="3" name="Content Placeholder 2"/>
          <p:cNvSpPr>
            <a:spLocks noGrp="1"/>
          </p:cNvSpPr>
          <p:nvPr>
            <p:ph sz="quarter" idx="10"/>
          </p:nvPr>
        </p:nvSpPr>
        <p:spPr/>
        <p:txBody>
          <a:bodyPr anchor="ctr">
            <a:normAutofit fontScale="77500" lnSpcReduction="20000"/>
          </a:bodyPr>
          <a:lstStyle/>
          <a:p>
            <a:pPr>
              <a:lnSpc>
                <a:spcPct val="150000"/>
              </a:lnSpc>
              <a:spcBef>
                <a:spcPts val="1200"/>
              </a:spcBef>
            </a:pPr>
            <a:r>
              <a:rPr lang="en-US" sz="3200" b="1" dirty="0">
                <a:solidFill>
                  <a:srgbClr val="44546A"/>
                </a:solidFill>
                <a:latin typeface="Segoe UI" charset="0"/>
              </a:rPr>
              <a:t>Table Scalability</a:t>
            </a:r>
            <a:r>
              <a:rPr lang="en-US" sz="3200" dirty="0">
                <a:solidFill>
                  <a:srgbClr val="44546A"/>
                </a:solidFill>
                <a:latin typeface="Segoe UI" charset="0"/>
              </a:rPr>
              <a:t> </a:t>
            </a:r>
          </a:p>
          <a:p>
            <a:pPr algn="l">
              <a:lnSpc>
                <a:spcPct val="150000"/>
              </a:lnSpc>
              <a:spcBef>
                <a:spcPts val="1200"/>
              </a:spcBef>
            </a:pPr>
            <a:r>
              <a:rPr lang="en-US" sz="3200" dirty="0">
                <a:solidFill>
                  <a:srgbClr val="44546A"/>
                </a:solidFill>
                <a:latin typeface="Segoe UI Light" charset="0"/>
              </a:rPr>
              <a:t>Target throughput – 500 tps/partition, several thousand tps/account </a:t>
            </a:r>
          </a:p>
          <a:p>
            <a:pPr algn="l">
              <a:lnSpc>
                <a:spcPct val="150000"/>
              </a:lnSpc>
              <a:spcBef>
                <a:spcPts val="1200"/>
              </a:spcBef>
            </a:pPr>
            <a:r>
              <a:rPr lang="en-US" sz="3200" dirty="0">
                <a:solidFill>
                  <a:srgbClr val="44546A"/>
                </a:solidFill>
                <a:latin typeface="Segoe UI Light" charset="0"/>
              </a:rPr>
              <a:t>Microsoft Azure monitors the usage patterns of partitions </a:t>
            </a:r>
          </a:p>
          <a:p>
            <a:pPr algn="l">
              <a:lnSpc>
                <a:spcPct val="150000"/>
              </a:lnSpc>
              <a:spcBef>
                <a:spcPts val="1200"/>
              </a:spcBef>
            </a:pPr>
            <a:r>
              <a:rPr lang="en-US" sz="3200" dirty="0">
                <a:solidFill>
                  <a:srgbClr val="44546A"/>
                </a:solidFill>
                <a:latin typeface="Segoe UI Light" charset="0"/>
              </a:rPr>
              <a:t>Automatically load balance partitions </a:t>
            </a:r>
          </a:p>
          <a:p>
            <a:pPr algn="l">
              <a:lnSpc>
                <a:spcPct val="150000"/>
              </a:lnSpc>
              <a:spcBef>
                <a:spcPts val="1200"/>
              </a:spcBef>
            </a:pPr>
            <a:r>
              <a:rPr lang="en-US" sz="3200" dirty="0">
                <a:solidFill>
                  <a:srgbClr val="44546A"/>
                </a:solidFill>
                <a:latin typeface="Segoe UI Light" charset="0"/>
              </a:rPr>
              <a:t>Each partition can be served by a different storage node </a:t>
            </a:r>
          </a:p>
          <a:p>
            <a:pPr algn="l">
              <a:lnSpc>
                <a:spcPct val="150000"/>
              </a:lnSpc>
              <a:spcBef>
                <a:spcPts val="1200"/>
              </a:spcBef>
            </a:pPr>
            <a:r>
              <a:rPr lang="en-US" sz="3200" dirty="0">
                <a:solidFill>
                  <a:srgbClr val="44546A"/>
                </a:solidFill>
                <a:latin typeface="Segoe UI Light" charset="0"/>
              </a:rPr>
              <a:t>Scale to meet the traffic needs of your table </a:t>
            </a:r>
          </a:p>
          <a:p>
            <a:pPr algn="l">
              <a:lnSpc>
                <a:spcPct val="150000"/>
              </a:lnSpc>
              <a:spcBef>
                <a:spcPts val="1200"/>
              </a:spcBef>
            </a:pPr>
            <a:endParaRPr lang="en-US" sz="3200" dirty="0">
              <a:solidFill>
                <a:srgbClr val="44546A"/>
              </a:solidFill>
              <a:latin typeface="Segoe UI Light" charset="0"/>
            </a:endParaRPr>
          </a:p>
        </p:txBody>
      </p:sp>
    </p:spTree>
    <p:extLst>
      <p:ext uri="{BB962C8B-B14F-4D97-AF65-F5344CB8AC3E}">
        <p14:creationId xmlns:p14="http://schemas.microsoft.com/office/powerpoint/2010/main" val="31839426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075571"/>
            <a:ext cx="2849562" cy="1314671"/>
          </a:xfrm>
          <a:prstGeom prst="rect">
            <a:avLst/>
          </a:prstGeom>
        </p:spPr>
        <p:txBody>
          <a:bodyPr>
            <a:normAutofit fontScale="90000"/>
          </a:bodyPr>
          <a:lstStyle/>
          <a:p>
            <a:r>
              <a:rPr lang="en-US" sz="3600" dirty="0"/>
              <a:t>Table Storage Details</a:t>
            </a:r>
            <a:endParaRPr lang="en-US" sz="2800" dirty="0">
              <a:solidFill>
                <a:schemeClr val="bg1"/>
              </a:solidFill>
            </a:endParaRPr>
          </a:p>
        </p:txBody>
      </p:sp>
      <p:sp>
        <p:nvSpPr>
          <p:cNvPr id="3" name="Content Placeholder 2"/>
          <p:cNvSpPr>
            <a:spLocks noGrp="1"/>
          </p:cNvSpPr>
          <p:nvPr>
            <p:ph sz="quarter" idx="10"/>
          </p:nvPr>
        </p:nvSpPr>
        <p:spPr/>
        <p:txBody>
          <a:bodyPr anchor="ctr">
            <a:normAutofit fontScale="77500" lnSpcReduction="20000"/>
          </a:bodyPr>
          <a:lstStyle/>
          <a:p>
            <a:pPr>
              <a:lnSpc>
                <a:spcPct val="150000"/>
              </a:lnSpc>
              <a:spcBef>
                <a:spcPts val="1200"/>
              </a:spcBef>
            </a:pPr>
            <a:r>
              <a:rPr lang="en-US" sz="3200" b="1" dirty="0">
                <a:solidFill>
                  <a:srgbClr val="44546A"/>
                </a:solidFill>
                <a:latin typeface="Segoe UI" charset="0"/>
              </a:rPr>
              <a:t>Table Scalability</a:t>
            </a:r>
            <a:r>
              <a:rPr lang="en-US" sz="3200" dirty="0">
                <a:solidFill>
                  <a:srgbClr val="44546A"/>
                </a:solidFill>
                <a:latin typeface="Segoe UI" charset="0"/>
              </a:rPr>
              <a:t> </a:t>
            </a:r>
          </a:p>
          <a:p>
            <a:pPr algn="l">
              <a:lnSpc>
                <a:spcPct val="150000"/>
              </a:lnSpc>
              <a:spcBef>
                <a:spcPts val="1200"/>
              </a:spcBef>
            </a:pPr>
            <a:r>
              <a:rPr lang="en-US" sz="3200" dirty="0">
                <a:solidFill>
                  <a:srgbClr val="44546A"/>
                </a:solidFill>
                <a:latin typeface="Segoe UI Light" charset="0"/>
              </a:rPr>
              <a:t>Target throughput – 500 tps/partition, several thousand tps/account </a:t>
            </a:r>
          </a:p>
          <a:p>
            <a:pPr algn="l">
              <a:lnSpc>
                <a:spcPct val="150000"/>
              </a:lnSpc>
              <a:spcBef>
                <a:spcPts val="1200"/>
              </a:spcBef>
            </a:pPr>
            <a:r>
              <a:rPr lang="en-US" sz="3200" dirty="0">
                <a:solidFill>
                  <a:srgbClr val="44546A"/>
                </a:solidFill>
                <a:latin typeface="Segoe UI Light" charset="0"/>
              </a:rPr>
              <a:t>Microsoft Azure monitors the usage patterns of partitions </a:t>
            </a:r>
          </a:p>
          <a:p>
            <a:pPr algn="l">
              <a:lnSpc>
                <a:spcPct val="150000"/>
              </a:lnSpc>
              <a:spcBef>
                <a:spcPts val="1200"/>
              </a:spcBef>
            </a:pPr>
            <a:r>
              <a:rPr lang="en-US" sz="3200" dirty="0">
                <a:solidFill>
                  <a:srgbClr val="44546A"/>
                </a:solidFill>
                <a:latin typeface="Segoe UI Light" charset="0"/>
              </a:rPr>
              <a:t>Automatically load balance partitions </a:t>
            </a:r>
          </a:p>
          <a:p>
            <a:pPr algn="l">
              <a:lnSpc>
                <a:spcPct val="150000"/>
              </a:lnSpc>
              <a:spcBef>
                <a:spcPts val="1200"/>
              </a:spcBef>
            </a:pPr>
            <a:r>
              <a:rPr lang="en-US" sz="3200" dirty="0">
                <a:solidFill>
                  <a:srgbClr val="44546A"/>
                </a:solidFill>
                <a:latin typeface="Segoe UI Light" charset="0"/>
              </a:rPr>
              <a:t>Each partition can be served by a different storage node </a:t>
            </a:r>
          </a:p>
          <a:p>
            <a:pPr algn="l">
              <a:lnSpc>
                <a:spcPct val="150000"/>
              </a:lnSpc>
              <a:spcBef>
                <a:spcPts val="1200"/>
              </a:spcBef>
            </a:pPr>
            <a:r>
              <a:rPr lang="en-US" sz="3200" dirty="0">
                <a:solidFill>
                  <a:srgbClr val="44546A"/>
                </a:solidFill>
                <a:latin typeface="Segoe UI Light" charset="0"/>
              </a:rPr>
              <a:t>Scale to meet the traffic needs of your table </a:t>
            </a:r>
          </a:p>
          <a:p>
            <a:pPr algn="l">
              <a:lnSpc>
                <a:spcPct val="150000"/>
              </a:lnSpc>
              <a:spcBef>
                <a:spcPts val="1200"/>
              </a:spcBef>
            </a:pPr>
            <a:endParaRPr lang="en-US" sz="3200" dirty="0">
              <a:solidFill>
                <a:srgbClr val="44546A"/>
              </a:solidFill>
              <a:latin typeface="Segoe UI Light" charset="0"/>
            </a:endParaRPr>
          </a:p>
        </p:txBody>
      </p:sp>
    </p:spTree>
    <p:extLst>
      <p:ext uri="{BB962C8B-B14F-4D97-AF65-F5344CB8AC3E}">
        <p14:creationId xmlns:p14="http://schemas.microsoft.com/office/powerpoint/2010/main" val="20787743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a:t>Storage Queue</a:t>
            </a:r>
          </a:p>
        </p:txBody>
      </p:sp>
      <p:pic>
        <p:nvPicPr>
          <p:cNvPr id="5" name="Picture 4"/>
          <p:cNvPicPr>
            <a:picLocks noChangeAspect="1"/>
          </p:cNvPicPr>
          <p:nvPr/>
        </p:nvPicPr>
        <p:blipFill>
          <a:blip r:embed="rId2"/>
          <a:stretch>
            <a:fillRect/>
          </a:stretch>
        </p:blipFill>
        <p:spPr>
          <a:xfrm>
            <a:off x="5283240" y="381094"/>
            <a:ext cx="1625520" cy="1409100"/>
          </a:xfrm>
          <a:prstGeom prst="rect">
            <a:avLst/>
          </a:prstGeom>
        </p:spPr>
      </p:pic>
    </p:spTree>
    <p:extLst>
      <p:ext uri="{BB962C8B-B14F-4D97-AF65-F5344CB8AC3E}">
        <p14:creationId xmlns:p14="http://schemas.microsoft.com/office/powerpoint/2010/main" val="35824831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74638" y="2436813"/>
            <a:ext cx="3028061" cy="917575"/>
          </a:xfrm>
        </p:spPr>
        <p:txBody>
          <a:bodyPr>
            <a:normAutofit fontScale="90000"/>
          </a:bodyPr>
          <a:lstStyle/>
          <a:p>
            <a:r>
              <a:rPr lang="en-US" sz="3600"/>
              <a:t>Why</a:t>
            </a:r>
            <a:r>
              <a:rPr lang="en-US" sz="3600" dirty="0"/>
              <a:t> use a Queue</a:t>
            </a:r>
          </a:p>
        </p:txBody>
      </p:sp>
      <p:sp>
        <p:nvSpPr>
          <p:cNvPr id="12" name="Content Placeholder 11"/>
          <p:cNvSpPr>
            <a:spLocks noGrp="1"/>
          </p:cNvSpPr>
          <p:nvPr>
            <p:ph sz="quarter" idx="10"/>
          </p:nvPr>
        </p:nvSpPr>
        <p:spPr/>
        <p:txBody>
          <a:bodyPr anchor="ctr">
            <a:normAutofit fontScale="85000" lnSpcReduction="10000"/>
          </a:bodyPr>
          <a:lstStyle/>
          <a:p>
            <a:pPr algn="l">
              <a:lnSpc>
                <a:spcPct val="150000"/>
              </a:lnSpc>
            </a:pPr>
            <a:r>
              <a:rPr lang="en-US" sz="3200" dirty="0">
                <a:solidFill>
                  <a:srgbClr val="44546A"/>
                </a:solidFill>
                <a:latin typeface="Segoe UI Light" charset="0"/>
              </a:rPr>
              <a:t>Queue length reflects how well the backend processing nodes are doing</a:t>
            </a:r>
          </a:p>
          <a:p>
            <a:pPr algn="l">
              <a:lnSpc>
                <a:spcPct val="150000"/>
              </a:lnSpc>
            </a:pPr>
            <a:r>
              <a:rPr lang="en-US" sz="3200" dirty="0">
                <a:solidFill>
                  <a:srgbClr val="44546A"/>
                </a:solidFill>
                <a:latin typeface="Segoe UI Light" charset="0"/>
              </a:rPr>
              <a:t>Decouples the application</a:t>
            </a:r>
          </a:p>
          <a:p>
            <a:pPr indent="-449302" algn="l">
              <a:lnSpc>
                <a:spcPct val="150000"/>
              </a:lnSpc>
            </a:pPr>
            <a:r>
              <a:rPr lang="en-US" sz="3200" dirty="0">
                <a:solidFill>
                  <a:srgbClr val="44546A"/>
                </a:solidFill>
                <a:latin typeface="Segoe UI Light" charset="0"/>
              </a:rPr>
              <a:t>Flexibility of efficient resource usage within an application</a:t>
            </a:r>
          </a:p>
          <a:p>
            <a:pPr indent="-449302" algn="l">
              <a:lnSpc>
                <a:spcPct val="150000"/>
              </a:lnSpc>
            </a:pPr>
            <a:r>
              <a:rPr lang="en-US" sz="3200" dirty="0">
                <a:solidFill>
                  <a:srgbClr val="44546A"/>
                </a:solidFill>
                <a:latin typeface="Segoe UI Light" charset="0"/>
              </a:rPr>
              <a:t>Absorb traffic bursts and reduce the impact of individual component failures</a:t>
            </a:r>
          </a:p>
        </p:txBody>
      </p:sp>
    </p:spTree>
    <p:extLst>
      <p:ext uri="{BB962C8B-B14F-4D97-AF65-F5344CB8AC3E}">
        <p14:creationId xmlns:p14="http://schemas.microsoft.com/office/powerpoint/2010/main" val="15205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12">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12">
                                            <p:txEl>
                                              <p:pRg st="0" end="0"/>
                                            </p:txEl>
                                          </p:spTgt>
                                        </p:tgtEl>
                                        <p:attrNameLst>
                                          <p:attrName>style.color</p:attrName>
                                        </p:attrNameLst>
                                      </p:cBhvr>
                                      <p:to>
                                        <a:srgbClr val="D8D8D8"/>
                                      </p:to>
                                    </p:animClr>
                                  </p:childTnLst>
                                </p:cTn>
                              </p:par>
                              <p:par>
                                <p:cTn id="11" presetID="3" presetClass="emph" presetSubtype="2" fill="hold" nodeType="withEffect">
                                  <p:stCondLst>
                                    <p:cond delay="250"/>
                                  </p:stCondLst>
                                  <p:childTnLst>
                                    <p:animClr clrSpc="rgb" dir="cw">
                                      <p:cBhvr override="childStyle">
                                        <p:cTn id="12" dur="500" fill="hold"/>
                                        <p:tgtEl>
                                          <p:spTgt spid="12">
                                            <p:txEl>
                                              <p:pRg st="1" end="1"/>
                                            </p:txEl>
                                          </p:spTgt>
                                        </p:tgtEl>
                                        <p:attrNameLst>
                                          <p:attrName>style.color</p:attrName>
                                        </p:attrNameLst>
                                      </p:cBhvr>
                                      <p:to>
                                        <a:srgbClr val="0072C6"/>
                                      </p:to>
                                    </p:animClr>
                                  </p:childTnLst>
                                </p:cTn>
                              </p:par>
                              <p:par>
                                <p:cTn id="13" presetID="3" presetClass="emph" presetSubtype="2" fill="hold" nodeType="withEffect">
                                  <p:stCondLst>
                                    <p:cond delay="250"/>
                                  </p:stCondLst>
                                  <p:childTnLst>
                                    <p:animClr clrSpc="rgb" dir="cw">
                                      <p:cBhvr override="childStyle">
                                        <p:cTn id="14" dur="500" fill="hold"/>
                                        <p:tgtEl>
                                          <p:spTgt spid="12">
                                            <p:txEl>
                                              <p:pRg st="2" end="2"/>
                                            </p:txEl>
                                          </p:spTgt>
                                        </p:tgtEl>
                                        <p:attrNameLst>
                                          <p:attrName>style.color</p:attrName>
                                        </p:attrNameLst>
                                      </p:cBhvr>
                                      <p:to>
                                        <a:srgbClr val="0072C6"/>
                                      </p:to>
                                    </p:animClr>
                                  </p:childTnLst>
                                </p:cTn>
                              </p:par>
                              <p:par>
                                <p:cTn id="15" presetID="3" presetClass="emph" presetSubtype="2" fill="hold" nodeType="withEffect">
                                  <p:stCondLst>
                                    <p:cond delay="250"/>
                                  </p:stCondLst>
                                  <p:childTnLst>
                                    <p:animClr clrSpc="rgb" dir="cw">
                                      <p:cBhvr override="childStyle">
                                        <p:cTn id="16" dur="500" fill="hold"/>
                                        <p:tgtEl>
                                          <p:spTgt spid="12">
                                            <p:txEl>
                                              <p:pRg st="3" end="3"/>
                                            </p:txEl>
                                          </p:spTgt>
                                        </p:tgtEl>
                                        <p:attrNameLst>
                                          <p:attrName>style.color</p:attrName>
                                        </p:attrNameLst>
                                      </p:cBhvr>
                                      <p:to>
                                        <a:srgbClr val="0072C6"/>
                                      </p:to>
                                    </p:animClr>
                                  </p:childTnLst>
                                </p:cTn>
                              </p:par>
                            </p:childTnLst>
                          </p:cTn>
                        </p:par>
                      </p:childTnLst>
                    </p:cTn>
                  </p:par>
                  <p:par>
                    <p:cTn id="17" fill="hold">
                      <p:stCondLst>
                        <p:cond delay="indefinite"/>
                      </p:stCondLst>
                      <p:childTnLst>
                        <p:par>
                          <p:cTn id="18" fill="hold">
                            <p:stCondLst>
                              <p:cond delay="0"/>
                            </p:stCondLst>
                            <p:childTnLst>
                              <p:par>
                                <p:cTn id="19" presetID="3" presetClass="emph" presetSubtype="2" fill="hold" nodeType="clickEffect">
                                  <p:stCondLst>
                                    <p:cond delay="0"/>
                                  </p:stCondLst>
                                  <p:childTnLst>
                                    <p:animClr clrSpc="rgb" dir="cw">
                                      <p:cBhvr override="childStyle">
                                        <p:cTn id="20" dur="250" fill="hold"/>
                                        <p:tgtEl>
                                          <p:spTgt spid="12">
                                            <p:txEl>
                                              <p:pRg st="1" end="1"/>
                                            </p:txEl>
                                          </p:spTgt>
                                        </p:tgtEl>
                                        <p:attrNameLst>
                                          <p:attrName>style.color</p:attrName>
                                        </p:attrNameLst>
                                      </p:cBhvr>
                                      <p:to>
                                        <a:srgbClr val="D8D8D8"/>
                                      </p:to>
                                    </p:animClr>
                                  </p:childTnLst>
                                </p:cTn>
                              </p:par>
                            </p:childTnLst>
                          </p:cTn>
                        </p:par>
                      </p:childTnLst>
                    </p:cTn>
                  </p:par>
                  <p:par>
                    <p:cTn id="21" fill="hold">
                      <p:stCondLst>
                        <p:cond delay="indefinite"/>
                      </p:stCondLst>
                      <p:childTnLst>
                        <p:par>
                          <p:cTn id="22" fill="hold">
                            <p:stCondLst>
                              <p:cond delay="0"/>
                            </p:stCondLst>
                            <p:childTnLst>
                              <p:par>
                                <p:cTn id="23" presetID="3" presetClass="emph" presetSubtype="2" fill="hold" nodeType="clickEffect">
                                  <p:stCondLst>
                                    <p:cond delay="0"/>
                                  </p:stCondLst>
                                  <p:childTnLst>
                                    <p:animClr clrSpc="rgb" dir="cw">
                                      <p:cBhvr override="childStyle">
                                        <p:cTn id="24" dur="250" fill="hold"/>
                                        <p:tgtEl>
                                          <p:spTgt spid="12">
                                            <p:txEl>
                                              <p:pRg st="2" end="2"/>
                                            </p:txEl>
                                          </p:spTgt>
                                        </p:tgtEl>
                                        <p:attrNameLst>
                                          <p:attrName>style.color</p:attrName>
                                        </p:attrNameLst>
                                      </p:cBhvr>
                                      <p:to>
                                        <a:srgbClr val="D8D8D8"/>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50" fill="hold"/>
                                        <p:tgtEl>
                                          <p:spTgt spid="12">
                                            <p:txEl>
                                              <p:pRg st="3" end="3"/>
                                            </p:txEl>
                                          </p:spTgt>
                                        </p:tgtEl>
                                        <p:attrNameLst>
                                          <p:attrName>style.color</p:attrName>
                                        </p:attrNameLst>
                                      </p:cBhvr>
                                      <p:to>
                                        <a:srgbClr val="D8D8D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Queue Components</a:t>
            </a:r>
          </a:p>
        </p:txBody>
      </p:sp>
      <p:sp>
        <p:nvSpPr>
          <p:cNvPr id="4" name="Content Placeholder 3"/>
          <p:cNvSpPr>
            <a:spLocks noGrp="1"/>
          </p:cNvSpPr>
          <p:nvPr>
            <p:ph sz="quarter" idx="10"/>
          </p:nvPr>
        </p:nvSpPr>
        <p:spPr>
          <a:xfrm>
            <a:off x="274712" y="1790059"/>
            <a:ext cx="7483833" cy="2719388"/>
          </a:xfrm>
        </p:spPr>
        <p:txBody>
          <a:bodyPr/>
          <a:lstStyle/>
          <a:p>
            <a:r>
              <a:rPr lang="en-US" sz="2800" dirty="0"/>
              <a:t>Storage Account: All access to Azure Storage is done through a storage account. </a:t>
            </a:r>
          </a:p>
          <a:p>
            <a:r>
              <a:rPr lang="en-US" sz="2800" dirty="0"/>
              <a:t>Queue: A queue contains a set of messages.</a:t>
            </a:r>
          </a:p>
          <a:p>
            <a:r>
              <a:rPr lang="en-US" sz="2800" dirty="0"/>
              <a:t>Message: A message, in any format, of up to 64KB.</a:t>
            </a:r>
          </a:p>
        </p:txBody>
      </p:sp>
      <p:pic>
        <p:nvPicPr>
          <p:cNvPr id="13"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641" y="1973251"/>
            <a:ext cx="3772426" cy="2353003"/>
          </a:xfrm>
          <a:prstGeom prst="rect">
            <a:avLst/>
          </a:prstGeom>
          <a:ln w="76200">
            <a:solidFill>
              <a:schemeClr val="bg1"/>
            </a:solidFill>
          </a:ln>
        </p:spPr>
      </p:pic>
      <p:sp>
        <p:nvSpPr>
          <p:cNvPr id="5" name="Text Placeholder 4"/>
          <p:cNvSpPr txBox="1">
            <a:spLocks/>
          </p:cNvSpPr>
          <p:nvPr/>
        </p:nvSpPr>
        <p:spPr>
          <a:xfrm>
            <a:off x="1816947" y="4425950"/>
            <a:ext cx="8236915" cy="679450"/>
          </a:xfrm>
          <a:prstGeom prst="rect">
            <a:avLst/>
          </a:prstGeom>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tx2"/>
                </a:solidFill>
                <a:latin typeface="+mj-lt"/>
                <a:ea typeface="+mn-ea"/>
                <a:cs typeface="+mn-cs"/>
              </a:defRPr>
            </a:lvl1pPr>
            <a:lvl2pPr marL="336076"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2pPr>
            <a:lvl3pPr marL="560127"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3pPr>
            <a:lvl4pPr marL="784178"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4pPr>
            <a:lvl5pPr marL="1008229"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solidFill>
                  <a:srgbClr val="0072C6"/>
                </a:solidFill>
                <a:latin typeface="Segoe UI Light" charset="0"/>
              </a:rPr>
              <a:t>http://{storage-account}.queue.core.windows.net/{queue}</a:t>
            </a:r>
          </a:p>
        </p:txBody>
      </p:sp>
    </p:spTree>
    <p:extLst>
      <p:ext uri="{BB962C8B-B14F-4D97-AF65-F5344CB8AC3E}">
        <p14:creationId xmlns:p14="http://schemas.microsoft.com/office/powerpoint/2010/main" val="94454633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a:stCxn id="16" idx="5"/>
            <a:endCxn id="44" idx="1"/>
          </p:cNvCxnSpPr>
          <p:nvPr/>
        </p:nvCxnSpPr>
        <p:spPr>
          <a:xfrm>
            <a:off x="3934028"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7" idx="7"/>
            <a:endCxn id="44" idx="1"/>
          </p:cNvCxnSpPr>
          <p:nvPr/>
        </p:nvCxnSpPr>
        <p:spPr>
          <a:xfrm flipV="1">
            <a:off x="3934028"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4" name="TextBox 23"/>
          <p:cNvSpPr txBox="1"/>
          <p:nvPr/>
        </p:nvSpPr>
        <p:spPr>
          <a:xfrm>
            <a:off x="2150500" y="1075003"/>
            <a:ext cx="190372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Producers</a:t>
            </a:r>
          </a:p>
        </p:txBody>
      </p:sp>
      <p:sp>
        <p:nvSpPr>
          <p:cNvPr id="15" name="TextBox 26"/>
          <p:cNvSpPr txBox="1"/>
          <p:nvPr/>
        </p:nvSpPr>
        <p:spPr>
          <a:xfrm>
            <a:off x="8034285" y="1075003"/>
            <a:ext cx="211070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Consumers</a:t>
            </a:r>
          </a:p>
        </p:txBody>
      </p:sp>
      <p:cxnSp>
        <p:nvCxnSpPr>
          <p:cNvPr id="19" name="Straight Arrow Connector 18"/>
          <p:cNvCxnSpPr>
            <a:stCxn id="46" idx="3"/>
            <a:endCxn id="6" idx="3"/>
          </p:cNvCxnSpPr>
          <p:nvPr/>
        </p:nvCxnSpPr>
        <p:spPr>
          <a:xfrm flipV="1">
            <a:off x="7008640"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6" idx="3"/>
            <a:endCxn id="7" idx="1"/>
          </p:cNvCxnSpPr>
          <p:nvPr/>
        </p:nvCxnSpPr>
        <p:spPr>
          <a:xfrm>
            <a:off x="7008640"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9" name="TextBox 23"/>
          <p:cNvSpPr txBox="1"/>
          <p:nvPr/>
        </p:nvSpPr>
        <p:spPr>
          <a:xfrm>
            <a:off x="5411961" y="2404194"/>
            <a:ext cx="1346844"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Queue</a:t>
            </a:r>
          </a:p>
        </p:txBody>
      </p:sp>
      <p:sp>
        <p:nvSpPr>
          <p:cNvPr id="6" name="Oval 5"/>
          <p:cNvSpPr/>
          <p:nvPr/>
        </p:nvSpPr>
        <p:spPr>
          <a:xfrm>
            <a:off x="7913486" y="16597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1</a:t>
            </a:r>
          </a:p>
        </p:txBody>
      </p:sp>
      <p:sp>
        <p:nvSpPr>
          <p:cNvPr id="7" name="Oval 6"/>
          <p:cNvSpPr/>
          <p:nvPr/>
        </p:nvSpPr>
        <p:spPr>
          <a:xfrm>
            <a:off x="7913486" y="36409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2</a:t>
            </a:r>
          </a:p>
        </p:txBody>
      </p:sp>
      <p:grpSp>
        <p:nvGrpSpPr>
          <p:cNvPr id="59" name="Group 58"/>
          <p:cNvGrpSpPr/>
          <p:nvPr/>
        </p:nvGrpSpPr>
        <p:grpSpPr>
          <a:xfrm>
            <a:off x="1926211" y="1659778"/>
            <a:ext cx="2352304" cy="3538444"/>
            <a:chOff x="1926211" y="1966810"/>
            <a:chExt cx="2352304" cy="3538444"/>
          </a:xfrm>
        </p:grpSpPr>
        <p:sp>
          <p:nvSpPr>
            <p:cNvPr id="16" name="Oval 15"/>
            <p:cNvSpPr/>
            <p:nvPr/>
          </p:nvSpPr>
          <p:spPr>
            <a:xfrm>
              <a:off x="1926211" y="19668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P</a:t>
              </a:r>
              <a:r>
                <a:rPr lang="en-US" sz="4800" baseline="-25000" dirty="0">
                  <a:solidFill>
                    <a:schemeClr val="bg1"/>
                  </a:solidFill>
                  <a:latin typeface="+mj-lt"/>
                </a:rPr>
                <a:t>1</a:t>
              </a:r>
            </a:p>
          </p:txBody>
        </p:sp>
        <p:sp>
          <p:nvSpPr>
            <p:cNvPr id="17" name="Oval 16"/>
            <p:cNvSpPr/>
            <p:nvPr/>
          </p:nvSpPr>
          <p:spPr>
            <a:xfrm>
              <a:off x="1926211" y="39480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P</a:t>
              </a:r>
              <a:r>
                <a:rPr lang="en-US" sz="4800" baseline="-25000" dirty="0">
                  <a:solidFill>
                    <a:schemeClr val="bg1"/>
                  </a:solidFill>
                  <a:latin typeface="+mj-lt"/>
                </a:rPr>
                <a:t>2</a:t>
              </a:r>
            </a:p>
          </p:txBody>
        </p:sp>
      </p:grpSp>
      <p:grpSp>
        <p:nvGrpSpPr>
          <p:cNvPr id="57" name="Group 56"/>
          <p:cNvGrpSpPr/>
          <p:nvPr/>
        </p:nvGrpSpPr>
        <p:grpSpPr>
          <a:xfrm>
            <a:off x="5183361" y="3009900"/>
            <a:ext cx="1825279" cy="838200"/>
            <a:chOff x="5183361" y="3390632"/>
            <a:chExt cx="1825279" cy="838200"/>
          </a:xfrm>
        </p:grpSpPr>
        <p:sp>
          <p:nvSpPr>
            <p:cNvPr id="44" name="Rectangle 43"/>
            <p:cNvSpPr/>
            <p:nvPr/>
          </p:nvSpPr>
          <p:spPr>
            <a:xfrm>
              <a:off x="51833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4</a:t>
              </a:r>
            </a:p>
          </p:txBody>
        </p:sp>
        <p:sp>
          <p:nvSpPr>
            <p:cNvPr id="45" name="Rectangle 44"/>
            <p:cNvSpPr/>
            <p:nvPr/>
          </p:nvSpPr>
          <p:spPr>
            <a:xfrm>
              <a:off x="56405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3</a:t>
              </a:r>
            </a:p>
          </p:txBody>
        </p:sp>
        <p:sp>
          <p:nvSpPr>
            <p:cNvPr id="46" name="Rectangle 45"/>
            <p:cNvSpPr/>
            <p:nvPr/>
          </p:nvSpPr>
          <p:spPr>
            <a:xfrm>
              <a:off x="6551440"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1</a:t>
              </a:r>
            </a:p>
          </p:txBody>
        </p:sp>
        <p:sp>
          <p:nvSpPr>
            <p:cNvPr id="47" name="Rectangle 46"/>
            <p:cNvSpPr/>
            <p:nvPr/>
          </p:nvSpPr>
          <p:spPr>
            <a:xfrm>
              <a:off x="60977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2</a:t>
              </a:r>
            </a:p>
          </p:txBody>
        </p:sp>
      </p:grpSp>
      <p:sp>
        <p:nvSpPr>
          <p:cNvPr id="61" name="Title 1"/>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NZ" dirty="0"/>
              <a:t>Queue-based Load Levelling Pattern</a:t>
            </a:r>
          </a:p>
        </p:txBody>
      </p:sp>
    </p:spTree>
    <p:extLst>
      <p:ext uri="{BB962C8B-B14F-4D97-AF65-F5344CB8AC3E}">
        <p14:creationId xmlns:p14="http://schemas.microsoft.com/office/powerpoint/2010/main" val="241462779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74638" y="2436813"/>
            <a:ext cx="3028061" cy="917575"/>
          </a:xfrm>
        </p:spPr>
        <p:txBody>
          <a:bodyPr>
            <a:normAutofit fontScale="90000"/>
          </a:bodyPr>
          <a:lstStyle/>
          <a:p>
            <a:r>
              <a:rPr lang="en-US" sz="3600" dirty="0"/>
              <a:t>Queue Considerations</a:t>
            </a:r>
          </a:p>
        </p:txBody>
      </p:sp>
      <p:sp>
        <p:nvSpPr>
          <p:cNvPr id="12" name="Content Placeholder 11"/>
          <p:cNvSpPr>
            <a:spLocks noGrp="1"/>
          </p:cNvSpPr>
          <p:nvPr>
            <p:ph sz="quarter" idx="10"/>
          </p:nvPr>
        </p:nvSpPr>
        <p:spPr/>
        <p:txBody>
          <a:bodyPr anchor="ctr">
            <a:normAutofit fontScale="92500" lnSpcReduction="20000"/>
          </a:bodyPr>
          <a:lstStyle/>
          <a:p>
            <a:pPr algn="l">
              <a:lnSpc>
                <a:spcPct val="150000"/>
              </a:lnSpc>
            </a:pPr>
            <a:r>
              <a:rPr lang="en-US" sz="3200" dirty="0">
                <a:solidFill>
                  <a:srgbClr val="44546A"/>
                </a:solidFill>
              </a:rPr>
              <a:t>Messages are ordered but not guaranteed FIFO</a:t>
            </a:r>
          </a:p>
          <a:p>
            <a:pPr algn="l">
              <a:lnSpc>
                <a:spcPct val="150000"/>
              </a:lnSpc>
            </a:pPr>
            <a:r>
              <a:rPr lang="en-US" sz="3200" dirty="0">
                <a:solidFill>
                  <a:srgbClr val="44546A"/>
                </a:solidFill>
              </a:rPr>
              <a:t>Message will be processed at least once</a:t>
            </a:r>
          </a:p>
          <a:p>
            <a:pPr algn="l">
              <a:lnSpc>
                <a:spcPct val="150000"/>
              </a:lnSpc>
            </a:pPr>
            <a:r>
              <a:rPr lang="en-US" sz="3200" dirty="0">
                <a:solidFill>
                  <a:srgbClr val="44546A"/>
                </a:solidFill>
              </a:rPr>
              <a:t>Message may be processed more than once</a:t>
            </a:r>
          </a:p>
          <a:p>
            <a:pPr indent="-449302" algn="l">
              <a:lnSpc>
                <a:spcPct val="150000"/>
              </a:lnSpc>
            </a:pPr>
            <a:r>
              <a:rPr lang="en-US" sz="3200" dirty="0">
                <a:solidFill>
                  <a:srgbClr val="44546A"/>
                </a:solidFill>
              </a:rPr>
              <a:t>DequeueCount increases every time</a:t>
            </a:r>
          </a:p>
          <a:p>
            <a:pPr indent="-449302" algn="l">
              <a:lnSpc>
                <a:spcPct val="150000"/>
              </a:lnSpc>
            </a:pPr>
            <a:r>
              <a:rPr lang="en-US" sz="3200" dirty="0">
                <a:solidFill>
                  <a:srgbClr val="44546A"/>
                </a:solidFill>
              </a:rPr>
              <a:t>Processing </a:t>
            </a:r>
            <a:r>
              <a:rPr lang="en-US" sz="3200" dirty="0">
                <a:solidFill>
                  <a:srgbClr val="44546A"/>
                </a:solidFill>
                <a:latin typeface="+mj-lt"/>
              </a:rPr>
              <a:t>must be idempotent</a:t>
            </a:r>
          </a:p>
          <a:p>
            <a:pPr indent="-449302" algn="l">
              <a:lnSpc>
                <a:spcPct val="150000"/>
              </a:lnSpc>
            </a:pPr>
            <a:r>
              <a:rPr lang="en-US" sz="3200" dirty="0">
                <a:solidFill>
                  <a:srgbClr val="44546A"/>
                </a:solidFill>
                <a:latin typeface="Segoe UI Light" charset="0"/>
              </a:rPr>
              <a:t>Messages are stored up to 7 days </a:t>
            </a:r>
          </a:p>
        </p:txBody>
      </p:sp>
    </p:spTree>
    <p:extLst>
      <p:ext uri="{BB962C8B-B14F-4D97-AF65-F5344CB8AC3E}">
        <p14:creationId xmlns:p14="http://schemas.microsoft.com/office/powerpoint/2010/main" val="271777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12">
                                            <p:txEl>
                                              <p:pRg st="0" end="0"/>
                                            </p:txEl>
                                          </p:spTgt>
                                        </p:tgtEl>
                                        <p:attrNameLst>
                                          <p:attrName>style.color</p:attrName>
                                        </p:attrNameLst>
                                      </p:cBhvr>
                                      <p:to>
                                        <a:srgbClr val="0072C6"/>
                                      </p:to>
                                    </p:animClr>
                                  </p:childTnLst>
                                </p:cTn>
                              </p:par>
                              <p:par>
                                <p:cTn id="7" presetID="3" presetClass="emph" presetSubtype="2" fill="hold" nodeType="withEffect">
                                  <p:stCondLst>
                                    <p:cond delay="0"/>
                                  </p:stCondLst>
                                  <p:childTnLst>
                                    <p:animClr clrSpc="rgb" dir="cw">
                                      <p:cBhvr override="childStyle">
                                        <p:cTn id="8" dur="500" fill="hold"/>
                                        <p:tgtEl>
                                          <p:spTgt spid="12">
                                            <p:txEl>
                                              <p:pRg st="1" end="1"/>
                                            </p:txEl>
                                          </p:spTgt>
                                        </p:tgtEl>
                                        <p:attrNameLst>
                                          <p:attrName>style.color</p:attrName>
                                        </p:attrNameLst>
                                      </p:cBhvr>
                                      <p:to>
                                        <a:srgbClr val="0072C6"/>
                                      </p:to>
                                    </p:animClr>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250" fill="hold"/>
                                        <p:tgtEl>
                                          <p:spTgt spid="12">
                                            <p:txEl>
                                              <p:pRg st="0" end="0"/>
                                            </p:txEl>
                                          </p:spTgt>
                                        </p:tgtEl>
                                        <p:attrNameLst>
                                          <p:attrName>style.color</p:attrName>
                                        </p:attrNameLst>
                                      </p:cBhvr>
                                      <p:to>
                                        <a:srgbClr val="D8D8D8"/>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12">
                                            <p:txEl>
                                              <p:pRg st="1" end="1"/>
                                            </p:txEl>
                                          </p:spTgt>
                                        </p:tgtEl>
                                        <p:attrNameLst>
                                          <p:attrName>style.color</p:attrName>
                                        </p:attrNameLst>
                                      </p:cBhvr>
                                      <p:to>
                                        <a:srgbClr val="D8D8D8"/>
                                      </p:to>
                                    </p:animClr>
                                  </p:childTnLst>
                                </p:cTn>
                              </p:par>
                              <p:par>
                                <p:cTn id="17" presetID="3" presetClass="emph" presetSubtype="2" fill="hold" nodeType="withEffect">
                                  <p:stCondLst>
                                    <p:cond delay="250"/>
                                  </p:stCondLst>
                                  <p:childTnLst>
                                    <p:animClr clrSpc="rgb" dir="cw">
                                      <p:cBhvr override="childStyle">
                                        <p:cTn id="18" dur="500" fill="hold"/>
                                        <p:tgtEl>
                                          <p:spTgt spid="12">
                                            <p:txEl>
                                              <p:pRg st="2" end="2"/>
                                            </p:txEl>
                                          </p:spTgt>
                                        </p:tgtEl>
                                        <p:attrNameLst>
                                          <p:attrName>style.color</p:attrName>
                                        </p:attrNameLst>
                                      </p:cBhvr>
                                      <p:to>
                                        <a:srgbClr val="0072C6"/>
                                      </p:to>
                                    </p:animClr>
                                  </p:childTnLst>
                                </p:cTn>
                              </p:par>
                              <p:par>
                                <p:cTn id="19" presetID="3" presetClass="emph" presetSubtype="2" fill="hold" nodeType="withEffect">
                                  <p:stCondLst>
                                    <p:cond delay="250"/>
                                  </p:stCondLst>
                                  <p:childTnLst>
                                    <p:animClr clrSpc="rgb" dir="cw">
                                      <p:cBhvr override="childStyle">
                                        <p:cTn id="20" dur="500" fill="hold"/>
                                        <p:tgtEl>
                                          <p:spTgt spid="12">
                                            <p:txEl>
                                              <p:pRg st="3" end="3"/>
                                            </p:txEl>
                                          </p:spTgt>
                                        </p:tgtEl>
                                        <p:attrNameLst>
                                          <p:attrName>style.color</p:attrName>
                                        </p:attrNameLst>
                                      </p:cBhvr>
                                      <p:to>
                                        <a:srgbClr val="0072C6"/>
                                      </p:to>
                                    </p:animClr>
                                  </p:childTnLst>
                                </p:cTn>
                              </p:par>
                              <p:par>
                                <p:cTn id="21" presetID="3" presetClass="emph" presetSubtype="2" fill="hold" nodeType="withEffect">
                                  <p:stCondLst>
                                    <p:cond delay="250"/>
                                  </p:stCondLst>
                                  <p:childTnLst>
                                    <p:animClr clrSpc="rgb" dir="cw">
                                      <p:cBhvr override="childStyle">
                                        <p:cTn id="22" dur="500" fill="hold"/>
                                        <p:tgtEl>
                                          <p:spTgt spid="12">
                                            <p:txEl>
                                              <p:pRg st="4" end="4"/>
                                            </p:txEl>
                                          </p:spTgt>
                                        </p:tgtEl>
                                        <p:attrNameLst>
                                          <p:attrName>style.color</p:attrName>
                                        </p:attrNameLst>
                                      </p:cBhvr>
                                      <p:to>
                                        <a:srgbClr val="0072C6"/>
                                      </p:to>
                                    </p:animClr>
                                  </p:childTnLst>
                                </p:cTn>
                              </p:par>
                              <p:par>
                                <p:cTn id="23" presetID="3" presetClass="emph" presetSubtype="2" fill="hold" nodeType="withEffect">
                                  <p:stCondLst>
                                    <p:cond delay="250"/>
                                  </p:stCondLst>
                                  <p:childTnLst>
                                    <p:animClr clrSpc="rgb" dir="cw">
                                      <p:cBhvr override="childStyle">
                                        <p:cTn id="24" dur="500" fill="hold"/>
                                        <p:tgtEl>
                                          <p:spTgt spid="12">
                                            <p:txEl>
                                              <p:pRg st="5" end="5"/>
                                            </p:txEl>
                                          </p:spTgt>
                                        </p:tgtEl>
                                        <p:attrNameLst>
                                          <p:attrName>style.color</p:attrName>
                                        </p:attrNameLst>
                                      </p:cBhvr>
                                      <p:to>
                                        <a:srgbClr val="0072C6"/>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50" fill="hold"/>
                                        <p:tgtEl>
                                          <p:spTgt spid="12">
                                            <p:txEl>
                                              <p:pRg st="2" end="2"/>
                                            </p:txEl>
                                          </p:spTgt>
                                        </p:tgtEl>
                                        <p:attrNameLst>
                                          <p:attrName>style.color</p:attrName>
                                        </p:attrNameLst>
                                      </p:cBhvr>
                                      <p:to>
                                        <a:srgbClr val="D8D8D8"/>
                                      </p:to>
                                    </p:animClr>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250" fill="hold"/>
                                        <p:tgtEl>
                                          <p:spTgt spid="12">
                                            <p:txEl>
                                              <p:pRg st="3" end="3"/>
                                            </p:txEl>
                                          </p:spTgt>
                                        </p:tgtEl>
                                        <p:attrNameLst>
                                          <p:attrName>style.color</p:attrName>
                                        </p:attrNameLst>
                                      </p:cBhvr>
                                      <p:to>
                                        <a:srgbClr val="D8D8D8"/>
                                      </p:to>
                                    </p:animClr>
                                  </p:childTnLst>
                                </p:cTn>
                              </p:par>
                            </p:childTnLst>
                          </p:cTn>
                        </p:par>
                      </p:childTnLst>
                    </p:cTn>
                  </p:par>
                  <p:par>
                    <p:cTn id="33" fill="hold">
                      <p:stCondLst>
                        <p:cond delay="indefinite"/>
                      </p:stCondLst>
                      <p:childTnLst>
                        <p:par>
                          <p:cTn id="34" fill="hold">
                            <p:stCondLst>
                              <p:cond delay="0"/>
                            </p:stCondLst>
                            <p:childTnLst>
                              <p:par>
                                <p:cTn id="35" presetID="3" presetClass="emph" presetSubtype="2" fill="hold" nodeType="clickEffect">
                                  <p:stCondLst>
                                    <p:cond delay="0"/>
                                  </p:stCondLst>
                                  <p:childTnLst>
                                    <p:animClr clrSpc="rgb" dir="cw">
                                      <p:cBhvr override="childStyle">
                                        <p:cTn id="36" dur="250" fill="hold"/>
                                        <p:tgtEl>
                                          <p:spTgt spid="12">
                                            <p:txEl>
                                              <p:pRg st="4" end="4"/>
                                            </p:txEl>
                                          </p:spTgt>
                                        </p:tgtEl>
                                        <p:attrNameLst>
                                          <p:attrName>style.color</p:attrName>
                                        </p:attrNameLst>
                                      </p:cBhvr>
                                      <p:to>
                                        <a:srgbClr val="D8D8D8"/>
                                      </p:to>
                                    </p:animClr>
                                  </p:childTnLst>
                                </p:cTn>
                              </p:par>
                            </p:childTnLst>
                          </p:cTn>
                        </p:par>
                      </p:childTnLst>
                    </p:cTn>
                  </p:par>
                  <p:par>
                    <p:cTn id="37" fill="hold">
                      <p:stCondLst>
                        <p:cond delay="indefinite"/>
                      </p:stCondLst>
                      <p:childTnLst>
                        <p:par>
                          <p:cTn id="38" fill="hold">
                            <p:stCondLst>
                              <p:cond delay="0"/>
                            </p:stCondLst>
                            <p:childTnLst>
                              <p:par>
                                <p:cTn id="39" presetID="3" presetClass="emph" presetSubtype="2" fill="hold" nodeType="clickEffect">
                                  <p:stCondLst>
                                    <p:cond delay="0"/>
                                  </p:stCondLst>
                                  <p:childTnLst>
                                    <p:animClr clrSpc="rgb" dir="cw">
                                      <p:cBhvr override="childStyle">
                                        <p:cTn id="40" dur="250" fill="hold"/>
                                        <p:tgtEl>
                                          <p:spTgt spid="12">
                                            <p:txEl>
                                              <p:pRg st="5" end="5"/>
                                            </p:txEl>
                                          </p:spTgt>
                                        </p:tgtEl>
                                        <p:attrNameLst>
                                          <p:attrName>style.color</p:attrName>
                                        </p:attrNameLst>
                                      </p:cBhvr>
                                      <p:to>
                                        <a:srgbClr val="D8D8D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p:spPr>
        <p:txBody>
          <a:bodyPr/>
          <a:lstStyle/>
          <a:p>
            <a:pPr algn="ctr"/>
            <a:r>
              <a:rPr lang="en-US" sz="6600" dirty="0"/>
              <a:t>Microsoft Azure</a:t>
            </a:r>
            <a:br>
              <a:rPr lang="en-US" sz="11500" dirty="0"/>
            </a:br>
            <a:r>
              <a:rPr lang="en-US" sz="11500" dirty="0"/>
              <a:t>SQL Database</a:t>
            </a:r>
          </a:p>
        </p:txBody>
      </p:sp>
      <p:pic>
        <p:nvPicPr>
          <p:cNvPr id="5" name="Picture 4"/>
          <p:cNvPicPr>
            <a:picLocks noChangeAspect="1"/>
          </p:cNvPicPr>
          <p:nvPr/>
        </p:nvPicPr>
        <p:blipFill>
          <a:blip r:embed="rId2"/>
          <a:stretch>
            <a:fillRect/>
          </a:stretch>
        </p:blipFill>
        <p:spPr>
          <a:xfrm>
            <a:off x="5283240" y="381094"/>
            <a:ext cx="1625520" cy="1409100"/>
          </a:xfrm>
          <a:prstGeom prst="rect">
            <a:avLst/>
          </a:prstGeom>
        </p:spPr>
      </p:pic>
    </p:spTree>
    <p:extLst>
      <p:ext uri="{BB962C8B-B14F-4D97-AF65-F5344CB8AC3E}">
        <p14:creationId xmlns:p14="http://schemas.microsoft.com/office/powerpoint/2010/main" val="1503054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spc="-75" dirty="0">
                <a:solidFill>
                  <a:srgbClr val="FFFFFF"/>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val="20000"/>
                    </a:ext>
                  </a:extLst>
                </a:gridCol>
                <a:gridCol w="70976">
                  <a:extLst>
                    <a:ext uri="{9D8B030D-6E8A-4147-A177-3AD203B41FA5}">
                      <a16:colId xmlns:a16="http://schemas.microsoft.com/office/drawing/2014/main" val="20001"/>
                    </a:ext>
                  </a:extLst>
                </a:gridCol>
                <a:gridCol w="70976">
                  <a:extLst>
                    <a:ext uri="{9D8B030D-6E8A-4147-A177-3AD203B41FA5}">
                      <a16:colId xmlns:a16="http://schemas.microsoft.com/office/drawing/2014/main" val="20002"/>
                    </a:ext>
                  </a:extLst>
                </a:gridCol>
                <a:gridCol w="70976">
                  <a:extLst>
                    <a:ext uri="{9D8B030D-6E8A-4147-A177-3AD203B41FA5}">
                      <a16:colId xmlns:a16="http://schemas.microsoft.com/office/drawing/2014/main" val="20003"/>
                    </a:ext>
                  </a:extLst>
                </a:gridCol>
                <a:gridCol w="70976">
                  <a:extLst>
                    <a:ext uri="{9D8B030D-6E8A-4147-A177-3AD203B41FA5}">
                      <a16:colId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13245504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a:prstGeom prst="rect">
            <a:avLst/>
          </a:prstGeom>
        </p:spPr>
        <p:txBody>
          <a:bodyPr>
            <a:normAutofit/>
          </a:bodyPr>
          <a:lstStyle/>
          <a:p>
            <a:pPr marL="0" algn="ctr"/>
            <a:r>
              <a:rPr lang="en-US" sz="6000" dirty="0"/>
              <a:t>Microsoft Azure SQL Database</a:t>
            </a:r>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4099272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1655425" cy="900113"/>
          </a:xfrm>
          <a:prstGeom prst="rect">
            <a:avLst/>
          </a:prstGeom>
        </p:spPr>
        <p:txBody>
          <a:bodyPr/>
          <a:lstStyle/>
          <a:p>
            <a:r>
              <a:rPr lang="en-US" dirty="0"/>
              <a:t>SQL Database Service</a:t>
            </a:r>
          </a:p>
        </p:txBody>
      </p:sp>
      <p:sp>
        <p:nvSpPr>
          <p:cNvPr id="6" name="Rectangle 5"/>
          <p:cNvSpPr/>
          <p:nvPr/>
        </p:nvSpPr>
        <p:spPr bwMode="auto">
          <a:xfrm>
            <a:off x="1154516"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7" name="Rectangle 6"/>
          <p:cNvSpPr/>
          <p:nvPr/>
        </p:nvSpPr>
        <p:spPr bwMode="auto">
          <a:xfrm>
            <a:off x="4444680"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Business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continuity &amp;                    data protection</a:t>
            </a:r>
          </a:p>
        </p:txBody>
      </p:sp>
      <p:sp>
        <p:nvSpPr>
          <p:cNvPr id="8" name="Rectangle 7"/>
          <p:cNvSpPr/>
          <p:nvPr/>
        </p:nvSpPr>
        <p:spPr bwMode="auto">
          <a:xfrm>
            <a:off x="7734844" y="2462778"/>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Familiar &amp;                       self-managed</a:t>
            </a:r>
          </a:p>
        </p:txBody>
      </p:sp>
      <p:sp>
        <p:nvSpPr>
          <p:cNvPr id="9" name="TextBox 8"/>
          <p:cNvSpPr txBox="1"/>
          <p:nvPr/>
        </p:nvSpPr>
        <p:spPr>
          <a:xfrm>
            <a:off x="1167164" y="3547994"/>
            <a:ext cx="341598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a:solidFill>
                  <a:schemeClr val="bg2"/>
                </a:solidFill>
                <a:latin typeface="+mj-lt"/>
              </a:rPr>
              <a:t>Predictable performance levels</a:t>
            </a:r>
          </a:p>
          <a:p>
            <a:pPr>
              <a:lnSpc>
                <a:spcPct val="90000"/>
              </a:lnSpc>
              <a:spcAft>
                <a:spcPts val="1200"/>
              </a:spcAft>
            </a:pPr>
            <a:r>
              <a:rPr lang="en-US" dirty="0">
                <a:solidFill>
                  <a:schemeClr val="bg2"/>
                </a:solidFill>
                <a:latin typeface="+mj-lt"/>
              </a:rPr>
              <a:t>Programmatic scale-out</a:t>
            </a:r>
          </a:p>
          <a:p>
            <a:pPr>
              <a:lnSpc>
                <a:spcPct val="90000"/>
              </a:lnSpc>
              <a:spcAft>
                <a:spcPts val="1200"/>
              </a:spcAft>
            </a:pPr>
            <a:r>
              <a:rPr lang="en-US" dirty="0">
                <a:solidFill>
                  <a:schemeClr val="bg2"/>
                </a:solidFill>
                <a:latin typeface="+mj-lt"/>
              </a:rPr>
              <a:t>Dashboard views of DB metrics</a:t>
            </a:r>
          </a:p>
        </p:txBody>
      </p:sp>
      <p:sp>
        <p:nvSpPr>
          <p:cNvPr id="10" name="TextBox 9"/>
          <p:cNvSpPr txBox="1"/>
          <p:nvPr/>
        </p:nvSpPr>
        <p:spPr>
          <a:xfrm>
            <a:off x="4417606" y="3559408"/>
            <a:ext cx="331723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a:solidFill>
                  <a:schemeClr val="bg2"/>
                </a:solidFill>
                <a:latin typeface="+mj-lt"/>
              </a:rPr>
              <a:t>Self-service restore</a:t>
            </a:r>
          </a:p>
          <a:p>
            <a:pPr>
              <a:lnSpc>
                <a:spcPct val="90000"/>
              </a:lnSpc>
              <a:spcAft>
                <a:spcPts val="1200"/>
              </a:spcAft>
            </a:pPr>
            <a:r>
              <a:rPr lang="en-US" dirty="0">
                <a:solidFill>
                  <a:schemeClr val="bg2"/>
                </a:solidFill>
                <a:latin typeface="+mj-lt"/>
              </a:rPr>
              <a:t>Disaster recovery</a:t>
            </a:r>
          </a:p>
          <a:p>
            <a:pPr>
              <a:lnSpc>
                <a:spcPct val="90000"/>
              </a:lnSpc>
              <a:spcAft>
                <a:spcPts val="1200"/>
              </a:spcAft>
            </a:pPr>
            <a:r>
              <a:rPr lang="en-US" dirty="0">
                <a:solidFill>
                  <a:schemeClr val="bg2"/>
                </a:solidFill>
                <a:latin typeface="+mj-lt"/>
              </a:rPr>
              <a:t>Compliance-enabled</a:t>
            </a:r>
          </a:p>
        </p:txBody>
      </p:sp>
      <p:sp>
        <p:nvSpPr>
          <p:cNvPr id="11" name="TextBox 10"/>
          <p:cNvSpPr txBox="1"/>
          <p:nvPr/>
        </p:nvSpPr>
        <p:spPr>
          <a:xfrm>
            <a:off x="7734844" y="3556030"/>
            <a:ext cx="3684005"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a:solidFill>
                  <a:schemeClr val="bg2"/>
                </a:solidFill>
                <a:latin typeface="+mj-lt"/>
              </a:rPr>
              <a:t>Familiar tools</a:t>
            </a:r>
          </a:p>
          <a:p>
            <a:pPr>
              <a:lnSpc>
                <a:spcPct val="90000"/>
              </a:lnSpc>
              <a:spcAft>
                <a:spcPts val="1200"/>
              </a:spcAft>
            </a:pPr>
            <a:r>
              <a:rPr lang="en-US" dirty="0">
                <a:solidFill>
                  <a:schemeClr val="bg2"/>
                </a:solidFill>
                <a:latin typeface="+mj-lt"/>
              </a:rPr>
              <a:t>Programmatic</a:t>
            </a:r>
          </a:p>
          <a:p>
            <a:pPr>
              <a:lnSpc>
                <a:spcPct val="90000"/>
              </a:lnSpc>
              <a:spcAft>
                <a:spcPts val="1200"/>
              </a:spcAft>
            </a:pPr>
            <a:r>
              <a:rPr lang="en-US" dirty="0">
                <a:solidFill>
                  <a:schemeClr val="bg2"/>
                </a:solidFill>
                <a:latin typeface="+mj-lt"/>
              </a:rPr>
              <a:t>Self-managed</a:t>
            </a:r>
          </a:p>
        </p:txBody>
      </p:sp>
      <p:sp>
        <p:nvSpPr>
          <p:cNvPr id="12" name="Rectangle 11"/>
          <p:cNvSpPr/>
          <p:nvPr/>
        </p:nvSpPr>
        <p:spPr>
          <a:xfrm>
            <a:off x="371176" y="993108"/>
            <a:ext cx="10943224" cy="1169551"/>
          </a:xfrm>
          <a:prstGeom prst="rect">
            <a:avLst/>
          </a:prstGeom>
        </p:spPr>
        <p:txBody>
          <a:bodyPr wrap="square">
            <a:spAutoFit/>
          </a:bodyPr>
          <a:lstStyle/>
          <a:p>
            <a:pPr>
              <a:spcAft>
                <a:spcPts val="600"/>
              </a:spcAft>
            </a:pPr>
            <a:r>
              <a:rPr lang="en-US" sz="2000" dirty="0">
                <a:solidFill>
                  <a:schemeClr val="bg2"/>
                </a:solidFill>
                <a:latin typeface="+mj-lt"/>
                <a:ea typeface="Calibri" panose="020F0502020204030204" pitchFamily="34" charset="0"/>
                <a:cs typeface="Calibri" panose="020F0502020204030204" pitchFamily="34" charset="0"/>
              </a:rPr>
              <a:t>A relational </a:t>
            </a:r>
            <a:r>
              <a:rPr lang="en-US" sz="2000" b="1" dirty="0">
                <a:solidFill>
                  <a:schemeClr val="bg2"/>
                </a:solidFill>
                <a:latin typeface="+mj-lt"/>
                <a:ea typeface="Calibri" panose="020F0502020204030204" pitchFamily="34" charset="0"/>
                <a:cs typeface="Calibri" panose="020F0502020204030204" pitchFamily="34" charset="0"/>
              </a:rPr>
              <a:t>database-as-a-service</a:t>
            </a:r>
            <a:r>
              <a:rPr lang="en-US" sz="2000" dirty="0">
                <a:solidFill>
                  <a:schemeClr val="bg2"/>
                </a:solidFill>
                <a:latin typeface="+mj-lt"/>
                <a:ea typeface="Calibri" panose="020F0502020204030204" pitchFamily="34" charset="0"/>
                <a:cs typeface="Calibri" panose="020F0502020204030204" pitchFamily="34" charset="0"/>
              </a:rPr>
              <a:t>, fully managed by Microsoft. </a:t>
            </a:r>
          </a:p>
          <a:p>
            <a:pPr>
              <a:spcAft>
                <a:spcPts val="600"/>
              </a:spcAft>
            </a:pPr>
            <a:r>
              <a:rPr lang="en-US" sz="2000" dirty="0">
                <a:solidFill>
                  <a:schemeClr val="bg2"/>
                </a:solidFill>
                <a:latin typeface="+mj-lt"/>
                <a:ea typeface="Calibri" panose="020F0502020204030204" pitchFamily="34" charset="0"/>
                <a:cs typeface="Calibri" panose="020F0502020204030204" pitchFamily="34" charset="0"/>
              </a:rPr>
              <a:t>For cloud-designed apps when </a:t>
            </a:r>
            <a:r>
              <a:rPr lang="en-US" sz="2000" b="1" dirty="0">
                <a:solidFill>
                  <a:schemeClr val="bg2"/>
                </a:solidFill>
                <a:latin typeface="+mj-lt"/>
                <a:ea typeface="Calibri" panose="020F0502020204030204" pitchFamily="34" charset="0"/>
                <a:cs typeface="Calibri" panose="020F0502020204030204" pitchFamily="34" charset="0"/>
              </a:rPr>
              <a:t>near-zero administration </a:t>
            </a:r>
            <a:r>
              <a:rPr lang="en-US" sz="2000" dirty="0">
                <a:solidFill>
                  <a:schemeClr val="bg2"/>
                </a:solidFill>
                <a:latin typeface="+mj-lt"/>
                <a:ea typeface="Calibri" panose="020F0502020204030204" pitchFamily="34" charset="0"/>
                <a:cs typeface="Calibri" panose="020F0502020204030204" pitchFamily="34" charset="0"/>
              </a:rPr>
              <a:t>and </a:t>
            </a:r>
            <a:r>
              <a:rPr lang="en-US" sz="2000" b="1" dirty="0">
                <a:solidFill>
                  <a:schemeClr val="bg2"/>
                </a:solidFill>
                <a:latin typeface="+mj-lt"/>
                <a:ea typeface="Calibri" panose="020F0502020204030204" pitchFamily="34" charset="0"/>
                <a:cs typeface="Calibri" panose="020F0502020204030204" pitchFamily="34" charset="0"/>
              </a:rPr>
              <a:t>enterprise-grade </a:t>
            </a:r>
            <a:r>
              <a:rPr lang="en-US" sz="2000" dirty="0">
                <a:solidFill>
                  <a:schemeClr val="bg2"/>
                </a:solidFill>
                <a:latin typeface="+mj-lt"/>
                <a:ea typeface="Calibri" panose="020F0502020204030204" pitchFamily="34" charset="0"/>
                <a:cs typeface="Calibri" panose="020F0502020204030204" pitchFamily="34" charset="0"/>
              </a:rPr>
              <a:t>capabilities are key.</a:t>
            </a:r>
          </a:p>
          <a:p>
            <a:pPr>
              <a:spcAft>
                <a:spcPts val="600"/>
              </a:spcAft>
            </a:pPr>
            <a:r>
              <a:rPr lang="en-US" sz="2000" dirty="0">
                <a:solidFill>
                  <a:schemeClr val="bg2"/>
                </a:solidFill>
                <a:latin typeface="+mj-lt"/>
              </a:rPr>
              <a:t>Perfect for cloud </a:t>
            </a:r>
            <a:r>
              <a:rPr lang="en-US" sz="2000" b="1" dirty="0">
                <a:solidFill>
                  <a:schemeClr val="bg2"/>
                </a:solidFill>
                <a:latin typeface="+mj-lt"/>
              </a:rPr>
              <a:t>architects and developers </a:t>
            </a:r>
            <a:r>
              <a:rPr lang="en-US" sz="2000" dirty="0">
                <a:solidFill>
                  <a:schemeClr val="bg2"/>
                </a:solidFill>
                <a:latin typeface="+mj-lt"/>
              </a:rPr>
              <a:t>looking for programmatic DBA-like functionality.</a:t>
            </a:r>
          </a:p>
        </p:txBody>
      </p:sp>
      <p:grpSp>
        <p:nvGrpSpPr>
          <p:cNvPr id="3" name="Group 2"/>
          <p:cNvGrpSpPr/>
          <p:nvPr/>
        </p:nvGrpSpPr>
        <p:grpSpPr>
          <a:xfrm>
            <a:off x="5382650" y="5109031"/>
            <a:ext cx="6809350" cy="1422793"/>
            <a:chOff x="5382650" y="5109031"/>
            <a:chExt cx="6809350" cy="1422793"/>
          </a:xfrm>
        </p:grpSpPr>
        <p:sp>
          <p:nvSpPr>
            <p:cNvPr id="13" name="Freeform 1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5" name="Group 14"/>
            <p:cNvGrpSpPr/>
            <p:nvPr/>
          </p:nvGrpSpPr>
          <p:grpSpPr>
            <a:xfrm>
              <a:off x="7588138" y="5563543"/>
              <a:ext cx="174773" cy="338749"/>
              <a:chOff x="8003343" y="6072433"/>
              <a:chExt cx="145517" cy="282045"/>
            </a:xfrm>
          </p:grpSpPr>
          <p:sp>
            <p:nvSpPr>
              <p:cNvPr id="1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1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0" name="Group 19"/>
            <p:cNvGrpSpPr/>
            <p:nvPr/>
          </p:nvGrpSpPr>
          <p:grpSpPr>
            <a:xfrm>
              <a:off x="11025746" y="5293431"/>
              <a:ext cx="210318" cy="407646"/>
              <a:chOff x="8003343" y="6072433"/>
              <a:chExt cx="145517" cy="282045"/>
            </a:xfrm>
          </p:grpSpPr>
          <p:sp>
            <p:nvSpPr>
              <p:cNvPr id="2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4" name="Isosceles Triangle 23"/>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7" name="Group 26"/>
            <p:cNvGrpSpPr/>
            <p:nvPr/>
          </p:nvGrpSpPr>
          <p:grpSpPr>
            <a:xfrm>
              <a:off x="6832665" y="5403148"/>
              <a:ext cx="595623" cy="824538"/>
              <a:chOff x="13103226" y="2775830"/>
              <a:chExt cx="1039812" cy="1407232"/>
            </a:xfrm>
          </p:grpSpPr>
          <p:sp>
            <p:nvSpPr>
              <p:cNvPr id="28"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37" name="Oval 36"/>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39" name="Group 38"/>
            <p:cNvGrpSpPr/>
            <p:nvPr/>
          </p:nvGrpSpPr>
          <p:grpSpPr>
            <a:xfrm>
              <a:off x="8886799" y="5109031"/>
              <a:ext cx="925409" cy="1281071"/>
              <a:chOff x="13103226" y="2775830"/>
              <a:chExt cx="1039812" cy="1407232"/>
            </a:xfrm>
          </p:grpSpPr>
          <p:sp>
            <p:nvSpPr>
              <p:cNvPr id="4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49" name="Oval 48"/>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49"/>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51" name="Group 50"/>
            <p:cNvGrpSpPr/>
            <p:nvPr/>
          </p:nvGrpSpPr>
          <p:grpSpPr>
            <a:xfrm>
              <a:off x="10233286" y="5193060"/>
              <a:ext cx="518446" cy="717700"/>
              <a:chOff x="13103226" y="2775830"/>
              <a:chExt cx="1039812" cy="1407232"/>
            </a:xfrm>
          </p:grpSpPr>
          <p:sp>
            <p:nvSpPr>
              <p:cNvPr id="52"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9"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0"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1" name="Group 60"/>
            <p:cNvGrpSpPr/>
            <p:nvPr/>
          </p:nvGrpSpPr>
          <p:grpSpPr>
            <a:xfrm>
              <a:off x="7861333" y="5555044"/>
              <a:ext cx="174773" cy="338749"/>
              <a:chOff x="8003343" y="6072433"/>
              <a:chExt cx="145517" cy="282045"/>
            </a:xfrm>
          </p:grpSpPr>
          <p:sp>
            <p:nvSpPr>
              <p:cNvPr id="6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65" name="Group 64"/>
            <p:cNvGrpSpPr/>
            <p:nvPr/>
          </p:nvGrpSpPr>
          <p:grpSpPr>
            <a:xfrm>
              <a:off x="6019716" y="5886760"/>
              <a:ext cx="174773" cy="338749"/>
              <a:chOff x="8003343" y="6072433"/>
              <a:chExt cx="145517" cy="282045"/>
            </a:xfrm>
          </p:grpSpPr>
          <p:sp>
            <p:nvSpPr>
              <p:cNvPr id="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69" name="Group 68"/>
            <p:cNvGrpSpPr/>
            <p:nvPr/>
          </p:nvGrpSpPr>
          <p:grpSpPr>
            <a:xfrm>
              <a:off x="11704693" y="5610984"/>
              <a:ext cx="210318" cy="407646"/>
              <a:chOff x="8003343" y="6072433"/>
              <a:chExt cx="145517" cy="282045"/>
            </a:xfrm>
          </p:grpSpPr>
          <p:sp>
            <p:nvSpPr>
              <p:cNvPr id="70"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1"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2"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77" name="Group 2"/>
          <p:cNvGrpSpPr/>
          <p:nvPr/>
        </p:nvGrpSpPr>
        <p:grpSpPr>
          <a:xfrm>
            <a:off x="-2044" y="6513076"/>
            <a:ext cx="12194043" cy="354000"/>
            <a:chOff x="2577137" y="4571778"/>
            <a:chExt cx="9101124" cy="1390560"/>
          </a:xfrm>
        </p:grpSpPr>
        <p:sp>
          <p:nvSpPr>
            <p:cNvPr id="78"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79"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26858862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69241" y="14465"/>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800" dirty="0"/>
              <a:t>Introducing new service tiers</a:t>
            </a:r>
          </a:p>
        </p:txBody>
      </p:sp>
      <p:sp>
        <p:nvSpPr>
          <p:cNvPr id="6" name="Rectangle 5"/>
          <p:cNvSpPr/>
          <p:nvPr/>
        </p:nvSpPr>
        <p:spPr bwMode="auto">
          <a:xfrm>
            <a:off x="7329135" y="1165357"/>
            <a:ext cx="2536258" cy="425848"/>
          </a:xfrm>
          <a:prstGeom prst="rect">
            <a:avLst/>
          </a:prstGeom>
          <a:solidFill>
            <a:schemeClr val="accent5"/>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Premium </a:t>
            </a:r>
            <a:r>
              <a:rPr lang="en-US" i="1" kern="0" dirty="0">
                <a:ln>
                  <a:solidFill>
                    <a:srgbClr val="FFFFFF">
                      <a:alpha val="0"/>
                    </a:srgbClr>
                  </a:solidFill>
                </a:ln>
                <a:solidFill>
                  <a:srgbClr val="FFFFFF"/>
                </a:solidFill>
                <a:latin typeface="+mj-lt"/>
              </a:rPr>
              <a:t>(in preview)</a:t>
            </a:r>
          </a:p>
        </p:txBody>
      </p:sp>
      <p:sp>
        <p:nvSpPr>
          <p:cNvPr id="7" name="Rectangle 6"/>
          <p:cNvSpPr/>
          <p:nvPr/>
        </p:nvSpPr>
        <p:spPr bwMode="auto">
          <a:xfrm>
            <a:off x="2065369" y="1165357"/>
            <a:ext cx="2536258" cy="42584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Basic</a:t>
            </a:r>
          </a:p>
        </p:txBody>
      </p:sp>
      <p:sp>
        <p:nvSpPr>
          <p:cNvPr id="8" name="Rectangle 7"/>
          <p:cNvSpPr/>
          <p:nvPr/>
        </p:nvSpPr>
        <p:spPr bwMode="auto">
          <a:xfrm>
            <a:off x="4697253" y="1165357"/>
            <a:ext cx="2536257" cy="425848"/>
          </a:xfrm>
          <a:prstGeom prst="rect">
            <a:avLst/>
          </a:prstGeom>
          <a:solidFill>
            <a:schemeClr val="accent4"/>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Standard</a:t>
            </a:r>
          </a:p>
        </p:txBody>
      </p:sp>
      <p:sp>
        <p:nvSpPr>
          <p:cNvPr id="9" name="TextBox 8"/>
          <p:cNvSpPr txBox="1"/>
          <p:nvPr/>
        </p:nvSpPr>
        <p:spPr>
          <a:xfrm>
            <a:off x="2065368"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Light transactional workloads</a:t>
            </a:r>
          </a:p>
        </p:txBody>
      </p:sp>
      <p:sp>
        <p:nvSpPr>
          <p:cNvPr id="10" name="TextBox 9"/>
          <p:cNvSpPr txBox="1"/>
          <p:nvPr/>
        </p:nvSpPr>
        <p:spPr>
          <a:xfrm>
            <a:off x="4697252"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The go-to option for modern business apps</a:t>
            </a:r>
          </a:p>
        </p:txBody>
      </p:sp>
      <p:sp>
        <p:nvSpPr>
          <p:cNvPr id="11" name="TextBox 10"/>
          <p:cNvSpPr txBox="1"/>
          <p:nvPr/>
        </p:nvSpPr>
        <p:spPr>
          <a:xfrm>
            <a:off x="7329135"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Mission-critical databases</a:t>
            </a:r>
          </a:p>
        </p:txBody>
      </p:sp>
      <p:sp>
        <p:nvSpPr>
          <p:cNvPr id="14" name="TextBox 13"/>
          <p:cNvSpPr txBox="1"/>
          <p:nvPr/>
        </p:nvSpPr>
        <p:spPr>
          <a:xfrm>
            <a:off x="2221149" y="2648880"/>
            <a:ext cx="7430852" cy="755315"/>
          </a:xfrm>
          <a:prstGeom prst="rect">
            <a:avLst/>
          </a:prstGeom>
          <a:noFill/>
        </p:spPr>
        <p:txBody>
          <a:bodyPr wrap="square" lIns="0" tIns="44821" rIns="0" bIns="44821" rtlCol="0">
            <a:spAutoFit/>
          </a:bodyPr>
          <a:lstStyle/>
          <a:p>
            <a:pPr>
              <a:lnSpc>
                <a:spcPct val="90000"/>
              </a:lnSpc>
              <a:spcAft>
                <a:spcPts val="588"/>
              </a:spcAft>
            </a:pPr>
            <a:r>
              <a:rPr lang="en-US" sz="1600" b="1" dirty="0">
                <a:solidFill>
                  <a:schemeClr val="tx2">
                    <a:lumMod val="75000"/>
                  </a:schemeClr>
                </a:solidFill>
                <a:latin typeface="+mj-lt"/>
              </a:rPr>
              <a:t>Elastic scale &amp; performance: </a:t>
            </a:r>
            <a:r>
              <a:rPr lang="en-US" sz="1600" dirty="0">
                <a:solidFill>
                  <a:schemeClr val="tx2">
                    <a:lumMod val="75000"/>
                  </a:schemeClr>
                </a:solidFill>
                <a:latin typeface="+mj-lt"/>
              </a:rPr>
              <a:t>Six performance levels across three tiers for scale up and down based on throughput needs. Better resource isolation Improved billing experience.</a:t>
            </a:r>
            <a:endParaRPr lang="en-US" sz="1600" b="1" dirty="0">
              <a:solidFill>
                <a:schemeClr val="tx2">
                  <a:lumMod val="75000"/>
                </a:schemeClr>
              </a:solidFill>
              <a:latin typeface="+mj-lt"/>
            </a:endParaRPr>
          </a:p>
        </p:txBody>
      </p:sp>
      <p:sp>
        <p:nvSpPr>
          <p:cNvPr id="16" name="TextBox 15"/>
          <p:cNvSpPr txBox="1"/>
          <p:nvPr/>
        </p:nvSpPr>
        <p:spPr>
          <a:xfrm>
            <a:off x="2221148" y="3570399"/>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a:solidFill>
                  <a:schemeClr val="tx2">
                    <a:lumMod val="75000"/>
                  </a:schemeClr>
                </a:solidFill>
                <a:latin typeface="+mj-lt"/>
              </a:rPr>
              <a:t>Business continuity: </a:t>
            </a:r>
            <a:r>
              <a:rPr lang="en-US" sz="1600" dirty="0">
                <a:solidFill>
                  <a:schemeClr val="tx2">
                    <a:lumMod val="75000"/>
                  </a:schemeClr>
                </a:solidFill>
                <a:latin typeface="+mj-lt"/>
              </a:rPr>
              <a:t>A spectrum of business continuity features from light-weight to mission-critical across the tiers.  Customers can dial up the control over data recovery and failover.</a:t>
            </a:r>
            <a:endParaRPr lang="en-US" sz="1600" b="1" dirty="0">
              <a:solidFill>
                <a:schemeClr val="tx2">
                  <a:lumMod val="75000"/>
                </a:schemeClr>
              </a:solidFill>
              <a:latin typeface="+mj-lt"/>
            </a:endParaRPr>
          </a:p>
        </p:txBody>
      </p:sp>
      <p:sp>
        <p:nvSpPr>
          <p:cNvPr id="18" name="TextBox 17"/>
          <p:cNvSpPr txBox="1"/>
          <p:nvPr/>
        </p:nvSpPr>
        <p:spPr>
          <a:xfrm>
            <a:off x="2221148" y="4501406"/>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a:solidFill>
                  <a:schemeClr val="tx2">
                    <a:lumMod val="75000"/>
                  </a:schemeClr>
                </a:solidFill>
                <a:latin typeface="+mj-lt"/>
              </a:rPr>
              <a:t>Familiar &amp; Self-managed: </a:t>
            </a:r>
            <a:r>
              <a:rPr lang="en-US" sz="1600" dirty="0">
                <a:solidFill>
                  <a:schemeClr val="tx2">
                    <a:lumMod val="75000"/>
                  </a:schemeClr>
                </a:solidFill>
                <a:latin typeface="+mj-lt"/>
              </a:rPr>
              <a:t>Unprecedented efficiencies as your applications scale with a near-zero maintenance service and a variety of familiar management tools &amp; programmatic APIs.</a:t>
            </a:r>
            <a:endParaRPr lang="en-US" sz="1600" b="1" dirty="0">
              <a:solidFill>
                <a:schemeClr val="tx2">
                  <a:lumMod val="75000"/>
                </a:schemeClr>
              </a:solidFill>
              <a:latin typeface="+mj-lt"/>
            </a:endParaRPr>
          </a:p>
        </p:txBody>
      </p:sp>
      <p:sp>
        <p:nvSpPr>
          <p:cNvPr id="19" name="Freeform 18"/>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1" name="Group 20"/>
          <p:cNvGrpSpPr/>
          <p:nvPr/>
        </p:nvGrpSpPr>
        <p:grpSpPr>
          <a:xfrm>
            <a:off x="7588138" y="5563543"/>
            <a:ext cx="174773" cy="338749"/>
            <a:chOff x="8003343" y="6072433"/>
            <a:chExt cx="145517" cy="282045"/>
          </a:xfrm>
        </p:grpSpPr>
        <p:sp>
          <p:nvSpPr>
            <p:cNvPr id="2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2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30" name="Isosceles Triangle 29"/>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33" name="Group 32"/>
          <p:cNvGrpSpPr/>
          <p:nvPr/>
        </p:nvGrpSpPr>
        <p:grpSpPr>
          <a:xfrm>
            <a:off x="6832665" y="5403148"/>
            <a:ext cx="595623" cy="824538"/>
            <a:chOff x="13103226" y="2775830"/>
            <a:chExt cx="1039812" cy="1407232"/>
          </a:xfrm>
        </p:grpSpPr>
        <p:sp>
          <p:nvSpPr>
            <p:cNvPr id="34"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9"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0"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1"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2"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43" name="Oval 42"/>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45" name="Group 44"/>
          <p:cNvGrpSpPr/>
          <p:nvPr/>
        </p:nvGrpSpPr>
        <p:grpSpPr>
          <a:xfrm>
            <a:off x="8886799" y="5109031"/>
            <a:ext cx="925409" cy="1281071"/>
            <a:chOff x="13103226" y="2775830"/>
            <a:chExt cx="1039812" cy="1407232"/>
          </a:xfrm>
        </p:grpSpPr>
        <p:sp>
          <p:nvSpPr>
            <p:cNvPr id="46"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3"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4"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5" name="Oval 54"/>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55"/>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57" name="Group 56"/>
          <p:cNvGrpSpPr/>
          <p:nvPr/>
        </p:nvGrpSpPr>
        <p:grpSpPr>
          <a:xfrm>
            <a:off x="10233286" y="5193060"/>
            <a:ext cx="518446" cy="717700"/>
            <a:chOff x="13103226" y="2775830"/>
            <a:chExt cx="1039812" cy="1407232"/>
          </a:xfrm>
        </p:grpSpPr>
        <p:sp>
          <p:nvSpPr>
            <p:cNvPr id="58"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7" name="Group 66"/>
          <p:cNvGrpSpPr/>
          <p:nvPr/>
        </p:nvGrpSpPr>
        <p:grpSpPr>
          <a:xfrm>
            <a:off x="7861333" y="5555044"/>
            <a:ext cx="174773" cy="338749"/>
            <a:chOff x="8003343" y="6072433"/>
            <a:chExt cx="145517" cy="282045"/>
          </a:xfrm>
        </p:grpSpPr>
        <p:sp>
          <p:nvSpPr>
            <p:cNvPr id="6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71" name="Group 70"/>
          <p:cNvGrpSpPr/>
          <p:nvPr/>
        </p:nvGrpSpPr>
        <p:grpSpPr>
          <a:xfrm>
            <a:off x="6019716" y="5886760"/>
            <a:ext cx="174773" cy="338749"/>
            <a:chOff x="8003343" y="6072433"/>
            <a:chExt cx="145517" cy="282045"/>
          </a:xfrm>
        </p:grpSpPr>
        <p:sp>
          <p:nvSpPr>
            <p:cNvPr id="7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75" name="Group 74"/>
          <p:cNvGrpSpPr/>
          <p:nvPr/>
        </p:nvGrpSpPr>
        <p:grpSpPr>
          <a:xfrm>
            <a:off x="11704693" y="5610984"/>
            <a:ext cx="210318" cy="407646"/>
            <a:chOff x="8003343" y="6072433"/>
            <a:chExt cx="145517" cy="282045"/>
          </a:xfrm>
        </p:grpSpPr>
        <p:sp>
          <p:nvSpPr>
            <p:cNvPr id="7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79" name="Group 2"/>
          <p:cNvGrpSpPr/>
          <p:nvPr/>
        </p:nvGrpSpPr>
        <p:grpSpPr>
          <a:xfrm>
            <a:off x="-2044" y="6513076"/>
            <a:ext cx="12194043" cy="354000"/>
            <a:chOff x="2577137" y="4571778"/>
            <a:chExt cx="9101124" cy="1390560"/>
          </a:xfrm>
        </p:grpSpPr>
        <p:sp>
          <p:nvSpPr>
            <p:cNvPr id="8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8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948570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3" grpId="0" animBg="1"/>
      <p:bldP spid="5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4064221" y="3408040"/>
            <a:ext cx="8127779" cy="3118126"/>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a:t>Designed for predictable performance</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Across Basic, Standard, and Premium, each performance level is assigned a defined level of throughput </a:t>
            </a: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Introducing the Database Throughput Unit (DTU) which represents database power and replaces hardware specs</a:t>
            </a: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a:latin typeface="+mj-lt"/>
              </a:rPr>
              <a:t>Redefined</a:t>
            </a: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a:latin typeface="+mj-lt"/>
              </a:rPr>
              <a:t>Measure of power</a:t>
            </a:r>
          </a:p>
        </p:txBody>
      </p:sp>
      <p:grpSp>
        <p:nvGrpSpPr>
          <p:cNvPr id="16" name="Group 15"/>
          <p:cNvGrpSpPr/>
          <p:nvPr/>
        </p:nvGrpSpPr>
        <p:grpSpPr>
          <a:xfrm>
            <a:off x="4266315" y="3679410"/>
            <a:ext cx="2703390" cy="2573344"/>
            <a:chOff x="6021058" y="3730335"/>
            <a:chExt cx="2703390" cy="2573344"/>
          </a:xfrm>
        </p:grpSpPr>
        <p:sp>
          <p:nvSpPr>
            <p:cNvPr id="385" name="Rectangle 10"/>
            <p:cNvSpPr>
              <a:spLocks noChangeArrowheads="1"/>
            </p:cNvSpPr>
            <p:nvPr/>
          </p:nvSpPr>
          <p:spPr bwMode="auto">
            <a:xfrm>
              <a:off x="6053714" y="3730335"/>
              <a:ext cx="2670734" cy="2573344"/>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14" name="Group 13"/>
            <p:cNvGrpSpPr/>
            <p:nvPr/>
          </p:nvGrpSpPr>
          <p:grpSpPr>
            <a:xfrm>
              <a:off x="6982020" y="4232160"/>
              <a:ext cx="745775" cy="1555921"/>
              <a:chOff x="7205045" y="4706015"/>
              <a:chExt cx="495182" cy="1033105"/>
            </a:xfrm>
          </p:grpSpPr>
          <p:sp>
            <p:nvSpPr>
              <p:cNvPr id="220"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1"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2"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3"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4"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5"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6"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7"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8"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9"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0"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1"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2"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3"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4"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5"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6"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CF2"/>
                  </a:solidFill>
                  <a:effectLst/>
                  <a:uLnTx/>
                  <a:uFillTx/>
                </a:endParaRPr>
              </a:p>
            </p:txBody>
          </p:sp>
          <p:sp>
            <p:nvSpPr>
              <p:cNvPr id="237"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8"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9"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0"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1"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2"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3"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4"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5"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6"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7"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8"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9"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50"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51"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sp>
          <p:nvSpPr>
            <p:cNvPr id="15" name="TextBox 14"/>
            <p:cNvSpPr txBox="1"/>
            <p:nvPr/>
          </p:nvSpPr>
          <p:spPr>
            <a:xfrm>
              <a:off x="6840022" y="3792149"/>
              <a:ext cx="1029769"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tx2">
                      <a:lumMod val="75000"/>
                    </a:schemeClr>
                  </a:solidFill>
                  <a:latin typeface="+mj-lt"/>
                </a:rPr>
                <a:t>% CPU</a:t>
              </a:r>
            </a:p>
          </p:txBody>
        </p:sp>
        <p:sp>
          <p:nvSpPr>
            <p:cNvPr id="382" name="TextBox 381"/>
            <p:cNvSpPr txBox="1"/>
            <p:nvPr/>
          </p:nvSpPr>
          <p:spPr>
            <a:xfrm>
              <a:off x="6021058" y="4670040"/>
              <a:ext cx="1045992"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tx2">
                      <a:lumMod val="75000"/>
                    </a:schemeClr>
                  </a:solidFill>
                  <a:latin typeface="+mj-lt"/>
                </a:rPr>
                <a:t>% read</a:t>
              </a:r>
            </a:p>
          </p:txBody>
        </p:sp>
        <p:sp>
          <p:nvSpPr>
            <p:cNvPr id="383" name="TextBox 382"/>
            <p:cNvSpPr txBox="1"/>
            <p:nvPr/>
          </p:nvSpPr>
          <p:spPr>
            <a:xfrm>
              <a:off x="7644985" y="4681764"/>
              <a:ext cx="1079463"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tx2">
                      <a:lumMod val="75000"/>
                    </a:schemeClr>
                  </a:solidFill>
                  <a:latin typeface="+mj-lt"/>
                </a:rPr>
                <a:t>% write</a:t>
              </a:r>
            </a:p>
          </p:txBody>
        </p:sp>
        <p:sp>
          <p:nvSpPr>
            <p:cNvPr id="384" name="TextBox 383"/>
            <p:cNvSpPr txBox="1"/>
            <p:nvPr/>
          </p:nvSpPr>
          <p:spPr>
            <a:xfrm>
              <a:off x="6638203" y="5758914"/>
              <a:ext cx="1433406"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tx2">
                      <a:lumMod val="75000"/>
                    </a:schemeClr>
                  </a:solidFill>
                  <a:latin typeface="+mj-lt"/>
                </a:rPr>
                <a:t>% memory</a:t>
              </a:r>
            </a:p>
          </p:txBody>
        </p:sp>
      </p:grpSp>
      <p:grpSp>
        <p:nvGrpSpPr>
          <p:cNvPr id="17" name="Group 16"/>
          <p:cNvGrpSpPr/>
          <p:nvPr/>
        </p:nvGrpSpPr>
        <p:grpSpPr>
          <a:xfrm>
            <a:off x="6124319" y="3507610"/>
            <a:ext cx="1383425" cy="734335"/>
            <a:chOff x="8774460" y="3881194"/>
            <a:chExt cx="1383425" cy="734335"/>
          </a:xfrm>
        </p:grpSpPr>
        <p:sp>
          <p:nvSpPr>
            <p:cNvPr id="380" name="Freeform 12"/>
            <p:cNvSpPr>
              <a:spLocks/>
            </p:cNvSpPr>
            <p:nvPr/>
          </p:nvSpPr>
          <p:spPr bwMode="auto">
            <a:xfrm>
              <a:off x="9068727" y="3881194"/>
              <a:ext cx="1089158" cy="717226"/>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381" name="Freeform 8"/>
            <p:cNvSpPr>
              <a:spLocks/>
            </p:cNvSpPr>
            <p:nvPr/>
          </p:nvSpPr>
          <p:spPr bwMode="auto">
            <a:xfrm>
              <a:off x="8774460" y="4228890"/>
              <a:ext cx="588533" cy="386639"/>
            </a:xfrm>
            <a:custGeom>
              <a:avLst/>
              <a:gdLst>
                <a:gd name="T0" fmla="*/ 1245 w 1482"/>
                <a:gd name="T1" fmla="*/ 427 h 974"/>
                <a:gd name="T2" fmla="*/ 1245 w 1482"/>
                <a:gd name="T3" fmla="*/ 408 h 974"/>
                <a:gd name="T4" fmla="*/ 836 w 1482"/>
                <a:gd name="T5" fmla="*/ 0 h 974"/>
                <a:gd name="T6" fmla="*/ 496 w 1482"/>
                <a:gd name="T7" fmla="*/ 182 h 974"/>
                <a:gd name="T8" fmla="*/ 384 w 1482"/>
                <a:gd name="T9" fmla="*/ 152 h 974"/>
                <a:gd name="T10" fmla="*/ 252 w 1482"/>
                <a:gd name="T11" fmla="*/ 192 h 974"/>
                <a:gd name="T12" fmla="*/ 147 w 1482"/>
                <a:gd name="T13" fmla="*/ 383 h 974"/>
                <a:gd name="T14" fmla="*/ 0 w 1482"/>
                <a:gd name="T15" fmla="*/ 653 h 974"/>
                <a:gd name="T16" fmla="*/ 286 w 1482"/>
                <a:gd name="T17" fmla="*/ 974 h 974"/>
                <a:gd name="T18" fmla="*/ 321 w 1482"/>
                <a:gd name="T19" fmla="*/ 974 h 974"/>
                <a:gd name="T20" fmla="*/ 354 w 1482"/>
                <a:gd name="T21" fmla="*/ 974 h 974"/>
                <a:gd name="T22" fmla="*/ 1021 w 1482"/>
                <a:gd name="T23" fmla="*/ 974 h 974"/>
                <a:gd name="T24" fmla="*/ 1035 w 1482"/>
                <a:gd name="T25" fmla="*/ 974 h 974"/>
                <a:gd name="T26" fmla="*/ 1051 w 1482"/>
                <a:gd name="T27" fmla="*/ 974 h 974"/>
                <a:gd name="T28" fmla="*/ 1100 w 1482"/>
                <a:gd name="T29" fmla="*/ 974 h 974"/>
                <a:gd name="T30" fmla="*/ 1207 w 1482"/>
                <a:gd name="T31" fmla="*/ 974 h 974"/>
                <a:gd name="T32" fmla="*/ 1482 w 1482"/>
                <a:gd name="T33" fmla="*/ 699 h 974"/>
                <a:gd name="T34" fmla="*/ 1245 w 1482"/>
                <a:gd name="T35" fmla="*/ 427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2" h="974">
                  <a:moveTo>
                    <a:pt x="1245" y="427"/>
                  </a:moveTo>
                  <a:cubicBezTo>
                    <a:pt x="1245" y="422"/>
                    <a:pt x="1245" y="413"/>
                    <a:pt x="1245" y="408"/>
                  </a:cubicBezTo>
                  <a:cubicBezTo>
                    <a:pt x="1245" y="182"/>
                    <a:pt x="1062" y="0"/>
                    <a:pt x="836" y="0"/>
                  </a:cubicBezTo>
                  <a:cubicBezTo>
                    <a:pt x="694" y="0"/>
                    <a:pt x="569" y="73"/>
                    <a:pt x="496" y="182"/>
                  </a:cubicBezTo>
                  <a:cubicBezTo>
                    <a:pt x="463" y="163"/>
                    <a:pt x="425" y="152"/>
                    <a:pt x="384" y="152"/>
                  </a:cubicBezTo>
                  <a:cubicBezTo>
                    <a:pt x="335" y="152"/>
                    <a:pt x="289" y="167"/>
                    <a:pt x="252" y="192"/>
                  </a:cubicBezTo>
                  <a:cubicBezTo>
                    <a:pt x="190" y="233"/>
                    <a:pt x="149" y="304"/>
                    <a:pt x="147" y="383"/>
                  </a:cubicBezTo>
                  <a:cubicBezTo>
                    <a:pt x="60" y="441"/>
                    <a:pt x="0" y="541"/>
                    <a:pt x="0" y="653"/>
                  </a:cubicBezTo>
                  <a:cubicBezTo>
                    <a:pt x="0" y="819"/>
                    <a:pt x="125" y="955"/>
                    <a:pt x="286" y="974"/>
                  </a:cubicBezTo>
                  <a:cubicBezTo>
                    <a:pt x="297" y="974"/>
                    <a:pt x="310" y="974"/>
                    <a:pt x="321" y="974"/>
                  </a:cubicBezTo>
                  <a:cubicBezTo>
                    <a:pt x="332" y="974"/>
                    <a:pt x="343" y="974"/>
                    <a:pt x="354" y="974"/>
                  </a:cubicBezTo>
                  <a:cubicBezTo>
                    <a:pt x="504" y="974"/>
                    <a:pt x="855" y="974"/>
                    <a:pt x="1021" y="974"/>
                  </a:cubicBezTo>
                  <a:cubicBezTo>
                    <a:pt x="1027" y="974"/>
                    <a:pt x="1031" y="974"/>
                    <a:pt x="1035" y="974"/>
                  </a:cubicBezTo>
                  <a:cubicBezTo>
                    <a:pt x="1051" y="974"/>
                    <a:pt x="1051" y="974"/>
                    <a:pt x="1051" y="974"/>
                  </a:cubicBezTo>
                  <a:cubicBezTo>
                    <a:pt x="1060" y="974"/>
                    <a:pt x="1084" y="974"/>
                    <a:pt x="1100" y="974"/>
                  </a:cubicBezTo>
                  <a:cubicBezTo>
                    <a:pt x="1207" y="974"/>
                    <a:pt x="1207" y="974"/>
                    <a:pt x="1207" y="974"/>
                  </a:cubicBezTo>
                  <a:cubicBezTo>
                    <a:pt x="1359" y="972"/>
                    <a:pt x="1482" y="849"/>
                    <a:pt x="1482" y="699"/>
                  </a:cubicBezTo>
                  <a:cubicBezTo>
                    <a:pt x="1482" y="560"/>
                    <a:pt x="1378" y="446"/>
                    <a:pt x="1245" y="427"/>
                  </a:cubicBezTo>
                  <a:close/>
                </a:path>
              </a:pathLst>
            </a:custGeom>
            <a:solidFill>
              <a:srgbClr val="00BCF2">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grpSp>
        <p:nvGrpSpPr>
          <p:cNvPr id="386" name="Group 385"/>
          <p:cNvGrpSpPr/>
          <p:nvPr/>
        </p:nvGrpSpPr>
        <p:grpSpPr>
          <a:xfrm>
            <a:off x="6934499" y="5144215"/>
            <a:ext cx="5355582" cy="1280351"/>
            <a:chOff x="4782974" y="5259039"/>
            <a:chExt cx="5355582" cy="1280351"/>
          </a:xfrm>
        </p:grpSpPr>
        <p:sp>
          <p:nvSpPr>
            <p:cNvPr id="387" name="TextBox 386"/>
            <p:cNvSpPr txBox="1"/>
            <p:nvPr/>
          </p:nvSpPr>
          <p:spPr>
            <a:xfrm>
              <a:off x="4782974" y="5259039"/>
              <a:ext cx="20701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Basic — 5 DTU</a:t>
              </a:r>
            </a:p>
          </p:txBody>
        </p:sp>
        <p:sp>
          <p:nvSpPr>
            <p:cNvPr id="388" name="TextBox 387"/>
            <p:cNvSpPr txBox="1"/>
            <p:nvPr/>
          </p:nvSpPr>
          <p:spPr>
            <a:xfrm>
              <a:off x="6483004"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S0 — 10 DTU</a:t>
              </a:r>
            </a:p>
            <a:p>
              <a:pPr>
                <a:lnSpc>
                  <a:spcPct val="90000"/>
                </a:lnSpc>
                <a:spcAft>
                  <a:spcPts val="600"/>
                </a:spcAft>
              </a:pPr>
              <a:r>
                <a:rPr lang="en-US" sz="2000" dirty="0">
                  <a:solidFill>
                    <a:schemeClr val="tx2">
                      <a:lumMod val="75000"/>
                    </a:schemeClr>
                  </a:solidFill>
                  <a:latin typeface="+mj-lt"/>
                </a:rPr>
                <a:t>S1 — 20 DTU</a:t>
              </a:r>
            </a:p>
            <a:p>
              <a:pPr>
                <a:lnSpc>
                  <a:spcPct val="90000"/>
                </a:lnSpc>
                <a:spcAft>
                  <a:spcPts val="600"/>
                </a:spcAft>
              </a:pPr>
              <a:r>
                <a:rPr lang="en-US" sz="2000" dirty="0">
                  <a:solidFill>
                    <a:schemeClr val="tx2">
                      <a:lumMod val="75000"/>
                    </a:schemeClr>
                  </a:solidFill>
                  <a:latin typeface="+mj-lt"/>
                </a:rPr>
                <a:t>S2 — 50 DTU</a:t>
              </a:r>
            </a:p>
          </p:txBody>
        </p:sp>
        <p:sp>
          <p:nvSpPr>
            <p:cNvPr id="389" name="TextBox 388"/>
            <p:cNvSpPr txBox="1"/>
            <p:nvPr/>
          </p:nvSpPr>
          <p:spPr>
            <a:xfrm>
              <a:off x="8068456"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P1 — 100 DTU</a:t>
              </a:r>
            </a:p>
            <a:p>
              <a:pPr>
                <a:lnSpc>
                  <a:spcPct val="90000"/>
                </a:lnSpc>
                <a:spcAft>
                  <a:spcPts val="600"/>
                </a:spcAft>
              </a:pPr>
              <a:r>
                <a:rPr lang="en-US" sz="2000" dirty="0">
                  <a:solidFill>
                    <a:schemeClr val="tx2">
                      <a:lumMod val="75000"/>
                    </a:schemeClr>
                  </a:solidFill>
                  <a:latin typeface="+mj-lt"/>
                </a:rPr>
                <a:t>P2 — 200 DTU</a:t>
              </a:r>
            </a:p>
            <a:p>
              <a:pPr>
                <a:lnSpc>
                  <a:spcPct val="90000"/>
                </a:lnSpc>
                <a:spcAft>
                  <a:spcPts val="600"/>
                </a:spcAft>
              </a:pPr>
              <a:r>
                <a:rPr lang="en-US" sz="2000" dirty="0">
                  <a:solidFill>
                    <a:schemeClr val="tx2">
                      <a:lumMod val="75000"/>
                    </a:schemeClr>
                  </a:solidFill>
                  <a:latin typeface="+mj-lt"/>
                </a:rPr>
                <a:t>P3 — 800 DTU</a:t>
              </a:r>
            </a:p>
          </p:txBody>
        </p:sp>
      </p:grpSp>
      <p:sp>
        <p:nvSpPr>
          <p:cNvPr id="20" name="Rectangle 19"/>
          <p:cNvSpPr/>
          <p:nvPr/>
        </p:nvSpPr>
        <p:spPr>
          <a:xfrm>
            <a:off x="7067786" y="3721496"/>
            <a:ext cx="5024778" cy="1323439"/>
          </a:xfrm>
          <a:prstGeom prst="rect">
            <a:avLst/>
          </a:prstGeom>
        </p:spPr>
        <p:txBody>
          <a:bodyPr wrap="square">
            <a:spAutoFit/>
          </a:bodyPr>
          <a:lstStyle/>
          <a:p>
            <a:pPr marL="571500" lvl="0">
              <a:lnSpc>
                <a:spcPts val="2400"/>
              </a:lnSpc>
            </a:pPr>
            <a:r>
              <a:rPr lang="en-US" sz="2000" dirty="0">
                <a:solidFill>
                  <a:schemeClr val="tx2">
                    <a:lumMod val="75000"/>
                  </a:schemeClr>
                </a:solidFill>
                <a:latin typeface="Segoe UI Light"/>
              </a:rPr>
              <a:t>DTU is defined by the bounding box for the resources required by a database workload and measures power across the six performance levels.</a:t>
            </a:r>
          </a:p>
        </p:txBody>
      </p:sp>
      <p:sp>
        <p:nvSpPr>
          <p:cNvPr id="390" name="Freeform 95"/>
          <p:cNvSpPr>
            <a:spLocks/>
          </p:cNvSpPr>
          <p:nvPr/>
        </p:nvSpPr>
        <p:spPr bwMode="auto">
          <a:xfrm flipH="1">
            <a:off x="108636" y="4656741"/>
            <a:ext cx="2735311" cy="177637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grpSp>
        <p:nvGrpSpPr>
          <p:cNvPr id="450" name="Group 449"/>
          <p:cNvGrpSpPr/>
          <p:nvPr/>
        </p:nvGrpSpPr>
        <p:grpSpPr>
          <a:xfrm>
            <a:off x="1527801" y="5346244"/>
            <a:ext cx="1044251" cy="1024556"/>
            <a:chOff x="570606" y="5612779"/>
            <a:chExt cx="841749" cy="825873"/>
          </a:xfrm>
        </p:grpSpPr>
        <p:sp>
          <p:nvSpPr>
            <p:cNvPr id="392" name="Freeform 55"/>
            <p:cNvSpPr>
              <a:spLocks/>
            </p:cNvSpPr>
            <p:nvPr/>
          </p:nvSpPr>
          <p:spPr bwMode="auto">
            <a:xfrm>
              <a:off x="665784" y="6277677"/>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393" name="Group 392"/>
            <p:cNvGrpSpPr/>
            <p:nvPr/>
          </p:nvGrpSpPr>
          <p:grpSpPr>
            <a:xfrm>
              <a:off x="570606" y="5612779"/>
              <a:ext cx="595623" cy="824538"/>
              <a:chOff x="13103226" y="2775830"/>
              <a:chExt cx="1039812" cy="1407232"/>
            </a:xfrm>
          </p:grpSpPr>
          <p:sp>
            <p:nvSpPr>
              <p:cNvPr id="394" name="Rectangle 5"/>
              <p:cNvSpPr>
                <a:spLocks noChangeArrowheads="1"/>
              </p:cNvSpPr>
              <p:nvPr/>
            </p:nvSpPr>
            <p:spPr bwMode="auto">
              <a:xfrm>
                <a:off x="13103226" y="2775830"/>
                <a:ext cx="1039812" cy="1407232"/>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9"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0"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1"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2"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21" name="Group 20"/>
          <p:cNvGrpSpPr/>
          <p:nvPr/>
        </p:nvGrpSpPr>
        <p:grpSpPr>
          <a:xfrm>
            <a:off x="646635" y="5547421"/>
            <a:ext cx="804980" cy="824623"/>
            <a:chOff x="1816538" y="5583257"/>
            <a:chExt cx="702664" cy="719810"/>
          </a:xfrm>
        </p:grpSpPr>
        <p:sp>
          <p:nvSpPr>
            <p:cNvPr id="449"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439" name="Group 438"/>
            <p:cNvGrpSpPr/>
            <p:nvPr/>
          </p:nvGrpSpPr>
          <p:grpSpPr>
            <a:xfrm>
              <a:off x="1816538" y="5583257"/>
              <a:ext cx="518446" cy="717700"/>
              <a:chOff x="13103226" y="2775830"/>
              <a:chExt cx="1039812" cy="1407232"/>
            </a:xfrm>
          </p:grpSpPr>
          <p:sp>
            <p:nvSpPr>
              <p:cNvPr id="440"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33747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4064221" y="2293958"/>
            <a:ext cx="8127779" cy="4232208"/>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a:t>Dashboard views of metrics</a:t>
            </a:r>
            <a:endParaRPr lang="en-US" sz="4400" dirty="0">
              <a:solidFill>
                <a:srgbClr val="0070C0"/>
              </a:solidFill>
            </a:endParaRPr>
          </a:p>
        </p:txBody>
      </p:sp>
      <p:grpSp>
        <p:nvGrpSpPr>
          <p:cNvPr id="34" name="Group 2"/>
          <p:cNvGrpSpPr/>
          <p:nvPr/>
        </p:nvGrpSpPr>
        <p:grpSpPr>
          <a:xfrm>
            <a:off x="-2044" y="6513076"/>
            <a:ext cx="12194043" cy="354000"/>
            <a:chOff x="2577137" y="4571778"/>
            <a:chExt cx="9101124" cy="1390560"/>
          </a:xfrm>
        </p:grpSpPr>
        <p:sp>
          <p:nvSpPr>
            <p:cNvPr id="35"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36"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pic>
        <p:nvPicPr>
          <p:cNvPr id="22" name="Picture 75"/>
          <p:cNvPicPr>
            <a:picLocks noChangeAspect="1"/>
          </p:cNvPicPr>
          <p:nvPr/>
        </p:nvPicPr>
        <p:blipFill rotWithShape="1">
          <a:blip r:embed="rId2">
            <a:extLst>
              <a:ext uri="{28A0092B-C50C-407E-A947-70E740481C1C}">
                <a14:useLocalDpi xmlns:a14="http://schemas.microsoft.com/office/drawing/2010/main" val="0"/>
              </a:ext>
            </a:extLst>
          </a:blip>
          <a:srcRect t="29644"/>
          <a:stretch/>
        </p:blipFill>
        <p:spPr bwMode="auto">
          <a:xfrm>
            <a:off x="-2044" y="4453510"/>
            <a:ext cx="2452103" cy="207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Quickly understand DB resource usage via percent of resources consumed for each resource type over time and database size </a:t>
            </a: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a:latin typeface="+mj-lt"/>
              </a:rPr>
              <a:t>Monitor</a:t>
            </a:r>
          </a:p>
        </p:txBody>
      </p:sp>
      <p:grpSp>
        <p:nvGrpSpPr>
          <p:cNvPr id="68" name="Group 67"/>
          <p:cNvGrpSpPr/>
          <p:nvPr/>
        </p:nvGrpSpPr>
        <p:grpSpPr>
          <a:xfrm>
            <a:off x="7859052" y="2667334"/>
            <a:ext cx="3961240" cy="3572352"/>
            <a:chOff x="6472494" y="1637301"/>
            <a:chExt cx="5125674" cy="4622470"/>
          </a:xfrm>
        </p:grpSpPr>
        <p:grpSp>
          <p:nvGrpSpPr>
            <p:cNvPr id="69" name="Group 68"/>
            <p:cNvGrpSpPr/>
            <p:nvPr/>
          </p:nvGrpSpPr>
          <p:grpSpPr>
            <a:xfrm>
              <a:off x="6472494" y="1637301"/>
              <a:ext cx="5125674" cy="4622470"/>
              <a:chOff x="6472494" y="1582874"/>
              <a:chExt cx="5125674" cy="4622470"/>
            </a:xfrm>
          </p:grpSpPr>
          <p:pic>
            <p:nvPicPr>
              <p:cNvPr id="140" name="Picture 1" descr="image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963" t="4843" r="18653"/>
              <a:stretch/>
            </p:blipFill>
            <p:spPr bwMode="auto">
              <a:xfrm>
                <a:off x="6472494" y="1582874"/>
                <a:ext cx="5125674" cy="462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Rectangle 140"/>
              <p:cNvSpPr/>
              <p:nvPr/>
            </p:nvSpPr>
            <p:spPr bwMode="auto">
              <a:xfrm>
                <a:off x="10394805" y="5587068"/>
                <a:ext cx="398346" cy="335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7491369" y="2470456"/>
              <a:ext cx="3980011" cy="335560"/>
              <a:chOff x="7491369" y="2416029"/>
              <a:chExt cx="3980011" cy="335560"/>
            </a:xfrm>
          </p:grpSpPr>
          <p:cxnSp>
            <p:nvCxnSpPr>
              <p:cNvPr id="118" name="Straight Connector 117"/>
              <p:cNvCxnSpPr/>
              <p:nvPr/>
            </p:nvCxnSpPr>
            <p:spPr>
              <a:xfrm flipV="1">
                <a:off x="7491369" y="2634143"/>
                <a:ext cx="16778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659149" y="2625754"/>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7826928" y="2692867"/>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994708" y="2684477"/>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8278418" y="2424418"/>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8489659" y="2424418"/>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8678024" y="2634143"/>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8808440" y="2634143"/>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8970123" y="2634143"/>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9144000" y="2634117"/>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9469267" y="2625755"/>
                <a:ext cx="178073" cy="83888"/>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9647340" y="2617365"/>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9815119" y="2684478"/>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9982899" y="2676088"/>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10266609" y="2416029"/>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477850" y="2416029"/>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10666215" y="2625754"/>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0796631" y="2625754"/>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10958314" y="2625754"/>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1132191" y="2625728"/>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9315975" y="2705452"/>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11313894" y="2697063"/>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7467155" y="2671792"/>
              <a:ext cx="3992683" cy="335560"/>
              <a:chOff x="7467155" y="2617365"/>
              <a:chExt cx="3992683" cy="335560"/>
            </a:xfrm>
          </p:grpSpPr>
          <p:cxnSp>
            <p:nvCxnSpPr>
              <p:cNvPr id="96" name="Straight Connector 95"/>
              <p:cNvCxnSpPr/>
              <p:nvPr/>
            </p:nvCxnSpPr>
            <p:spPr>
              <a:xfrm flipV="1">
                <a:off x="7991078" y="2835480"/>
                <a:ext cx="169595" cy="67110"/>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160673" y="2827090"/>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8328452" y="2871968"/>
                <a:ext cx="148623" cy="725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8483561" y="2880357"/>
                <a:ext cx="296381" cy="6417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779942" y="2625754"/>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8991183" y="2625754"/>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9179548" y="2835479"/>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309964" y="2835479"/>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9471647" y="2835479"/>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645524" y="2835453"/>
                <a:ext cx="176169" cy="8391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9970791" y="2827091"/>
                <a:ext cx="178073" cy="83888"/>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0148864" y="2818701"/>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316643" y="2885814"/>
                <a:ext cx="167780" cy="5033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0484423" y="2877424"/>
                <a:ext cx="283710" cy="5872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10768133" y="2617365"/>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0979374" y="2617365"/>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11167739" y="2827090"/>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11298155" y="2827090"/>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7467155" y="2827116"/>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7641032" y="2827090"/>
                <a:ext cx="196754" cy="8388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9817499" y="2906788"/>
                <a:ext cx="157486" cy="838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7822735" y="2906785"/>
                <a:ext cx="182831" cy="2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7474722" y="3050994"/>
              <a:ext cx="3978198" cy="125838"/>
              <a:chOff x="7474722" y="2996567"/>
              <a:chExt cx="3978198" cy="125838"/>
            </a:xfrm>
          </p:grpSpPr>
          <p:cxnSp>
            <p:nvCxnSpPr>
              <p:cNvPr id="73" name="Straight Connector 72"/>
              <p:cNvCxnSpPr/>
              <p:nvPr/>
            </p:nvCxnSpPr>
            <p:spPr>
              <a:xfrm flipV="1">
                <a:off x="7474722" y="3013346"/>
                <a:ext cx="169595" cy="6711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644317" y="3004956"/>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7812096" y="3049834"/>
                <a:ext cx="148623" cy="7257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942512" y="3053606"/>
                <a:ext cx="377119" cy="2685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8644898" y="3013345"/>
                <a:ext cx="148710" cy="6711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793608" y="3013345"/>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8955291" y="3013345"/>
                <a:ext cx="173877"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9129168" y="3013319"/>
                <a:ext cx="176169" cy="8391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9454435" y="3004957"/>
                <a:ext cx="178073" cy="83888"/>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632508" y="2996567"/>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9800287" y="3063680"/>
                <a:ext cx="167780" cy="50333"/>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968067" y="3055290"/>
                <a:ext cx="167779" cy="543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10651383" y="3004956"/>
                <a:ext cx="130416"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0781799" y="3004956"/>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9301143" y="3084654"/>
                <a:ext cx="157486" cy="838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8483561" y="3063680"/>
                <a:ext cx="161337" cy="1677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8321534" y="3049834"/>
                <a:ext cx="162027" cy="3062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0135846" y="3059485"/>
                <a:ext cx="179978" cy="2766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0315824" y="3076249"/>
                <a:ext cx="157962" cy="963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473786" y="3085881"/>
                <a:ext cx="180820" cy="3652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10943482" y="3049834"/>
                <a:ext cx="188709" cy="2641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1132191" y="3053606"/>
                <a:ext cx="165145" cy="3104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11290868" y="3053593"/>
                <a:ext cx="162052" cy="2265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 name="Rectangle 2"/>
          <p:cNvSpPr/>
          <p:nvPr/>
        </p:nvSpPr>
        <p:spPr>
          <a:xfrm>
            <a:off x="4409719" y="2661169"/>
            <a:ext cx="3216843" cy="3447098"/>
          </a:xfrm>
          <a:prstGeom prst="rect">
            <a:avLst/>
          </a:prstGeom>
        </p:spPr>
        <p:txBody>
          <a:bodyPr wrap="square">
            <a:spAutoFit/>
          </a:bodyPr>
          <a:lstStyle/>
          <a:p>
            <a:pPr>
              <a:spcAft>
                <a:spcPts val="1200"/>
              </a:spcAft>
            </a:pPr>
            <a:r>
              <a:rPr lang="en-US" dirty="0">
                <a:solidFill>
                  <a:schemeClr val="tx2">
                    <a:lumMod val="75000"/>
                  </a:schemeClr>
                </a:solidFill>
                <a:latin typeface="+mj-lt"/>
              </a:rPr>
              <a:t>Available in the management portal &amp; via APIs</a:t>
            </a:r>
          </a:p>
          <a:p>
            <a:pPr>
              <a:spcAft>
                <a:spcPts val="1200"/>
              </a:spcAft>
            </a:pPr>
            <a:r>
              <a:rPr lang="en-US" dirty="0">
                <a:solidFill>
                  <a:schemeClr val="tx2">
                    <a:lumMod val="75000"/>
                  </a:schemeClr>
                </a:solidFill>
                <a:latin typeface="+mj-lt"/>
              </a:rPr>
              <a:t>In contrast to a VM, no system-related overhead—focused on just the resources used to run your database workload</a:t>
            </a:r>
          </a:p>
          <a:p>
            <a:pPr>
              <a:spcAft>
                <a:spcPts val="1200"/>
              </a:spcAft>
            </a:pPr>
            <a:r>
              <a:rPr lang="en-US" dirty="0">
                <a:solidFill>
                  <a:schemeClr val="tx2">
                    <a:lumMod val="75000"/>
                  </a:schemeClr>
                </a:solidFill>
                <a:latin typeface="+mj-lt"/>
              </a:rPr>
              <a:t>In-depth views (DMVs) are also available for deeper understanding and trouble-shooting (for example, at the query level)</a:t>
            </a:r>
          </a:p>
        </p:txBody>
      </p:sp>
    </p:spTree>
    <p:extLst>
      <p:ext uri="{BB962C8B-B14F-4D97-AF65-F5344CB8AC3E}">
        <p14:creationId xmlns:p14="http://schemas.microsoft.com/office/powerpoint/2010/main" val="708020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 calcmode="lin" valueType="num">
                                      <p:cBhvr additive="base">
                                        <p:cTn id="10" dur="500" fill="hold"/>
                                        <p:tgtEl>
                                          <p:spTgt spid="44"/>
                                        </p:tgtEl>
                                        <p:attrNameLst>
                                          <p:attrName>ppt_x</p:attrName>
                                        </p:attrNameLst>
                                      </p:cBhvr>
                                      <p:tavLst>
                                        <p:tav tm="0">
                                          <p:val>
                                            <p:strVal val="0-#ppt_w/2"/>
                                          </p:val>
                                        </p:tav>
                                        <p:tav tm="100000">
                                          <p:val>
                                            <p:strVal val="#ppt_x"/>
                                          </p:val>
                                        </p:tav>
                                      </p:tavLst>
                                    </p:anim>
                                    <p:anim calcmode="lin" valueType="num">
                                      <p:cBhvr additive="base">
                                        <p:cTn id="11" dur="500" fill="hold"/>
                                        <p:tgtEl>
                                          <p:spTgt spid="44"/>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0-#ppt_w/2"/>
                                          </p:val>
                                        </p:tav>
                                        <p:tav tm="100000">
                                          <p:val>
                                            <p:strVal val="#ppt_x"/>
                                          </p:val>
                                        </p:tav>
                                      </p:tavLst>
                                    </p:anim>
                                    <p:anim calcmode="lin" valueType="num">
                                      <p:cBhvr additive="base">
                                        <p:cTn id="16" dur="75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250"/>
                                        <p:tgtEl>
                                          <p:spTgt spid="27"/>
                                        </p:tgtEl>
                                      </p:cBhvr>
                                    </p:animEffect>
                                  </p:childTnLst>
                                </p:cTn>
                              </p:par>
                              <p:par>
                                <p:cTn id="21" presetID="35" presetClass="path" presetSubtype="0" decel="100000" fill="hold" nodeType="withEffect">
                                  <p:stCondLst>
                                    <p:cond delay="0"/>
                                  </p:stCondLst>
                                  <p:childTnLst>
                                    <p:animMotion origin="layout" path="M -3.10186E-6 -3.63595E-6 L -0.03689 -3.63595E-6 " pathEditMode="relative" rAng="0" ptsTypes="AA">
                                      <p:cBhvr>
                                        <p:cTn id="22" dur="500" spd="-100000" fill="hold"/>
                                        <p:tgtEl>
                                          <p:spTgt spid="27"/>
                                        </p:tgtEl>
                                        <p:attrNameLst>
                                          <p:attrName>ppt_x</p:attrName>
                                          <p:attrName>ppt_y</p:attrName>
                                        </p:attrNameLst>
                                      </p:cBhvr>
                                      <p:rCtr x="-1851" y="0"/>
                                    </p:animMotion>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childTnLst>
                                </p:cTn>
                              </p:par>
                              <p:par>
                                <p:cTn id="27" presetID="35" presetClass="path" presetSubtype="0" decel="100000" fill="hold" nodeType="withEffect">
                                  <p:stCondLst>
                                    <p:cond delay="0"/>
                                  </p:stCondLst>
                                  <p:childTnLst>
                                    <p:animMotion origin="layout" path="M -3.10186E-6 1.39809E-6 L -0.03689 1.39809E-6 " pathEditMode="relative" rAng="0" ptsTypes="AA">
                                      <p:cBhvr>
                                        <p:cTn id="28"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a:t>Self-managed</a:t>
            </a:r>
            <a:endParaRPr lang="en-US" sz="4400" dirty="0">
              <a:solidFill>
                <a:srgbClr val="0070C0"/>
              </a:solidFill>
            </a:endParaRPr>
          </a:p>
        </p:txBody>
      </p:sp>
      <p:sp>
        <p:nvSpPr>
          <p:cNvPr id="23" name="Rectangle 22"/>
          <p:cNvSpPr/>
          <p:nvPr/>
        </p:nvSpPr>
        <p:spPr>
          <a:xfrm>
            <a:off x="4064221" y="1098857"/>
            <a:ext cx="8127779" cy="12763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Remove virtually all infrastructure maintenance with SQL Database which provides automatic software patching as part of the service. </a:t>
            </a:r>
          </a:p>
        </p:txBody>
      </p:sp>
      <p:sp>
        <p:nvSpPr>
          <p:cNvPr id="24" name="Rectangle 23"/>
          <p:cNvSpPr/>
          <p:nvPr/>
        </p:nvSpPr>
        <p:spPr>
          <a:xfrm>
            <a:off x="4064221" y="2479315"/>
            <a:ext cx="8127779" cy="12548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Built-in system replicas help deliver inherent data protection and  database uptime. System replicas are automatically moved to new machines as old machines fail. </a:t>
            </a:r>
          </a:p>
        </p:txBody>
      </p:sp>
      <p:grpSp>
        <p:nvGrpSpPr>
          <p:cNvPr id="27" name="Group 38"/>
          <p:cNvGrpSpPr>
            <a:grpSpLocks/>
          </p:cNvGrpSpPr>
          <p:nvPr/>
        </p:nvGrpSpPr>
        <p:grpSpPr bwMode="auto">
          <a:xfrm>
            <a:off x="4291933" y="1450449"/>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3441" y="2800901"/>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683834" y="1098858"/>
            <a:ext cx="2282306" cy="127635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a:latin typeface="+mj-lt"/>
              </a:rPr>
              <a:t>Built-in Maintenance</a:t>
            </a:r>
          </a:p>
        </p:txBody>
      </p:sp>
      <p:sp>
        <p:nvSpPr>
          <p:cNvPr id="45" name="Rectangle 44"/>
          <p:cNvSpPr/>
          <p:nvPr/>
        </p:nvSpPr>
        <p:spPr>
          <a:xfrm>
            <a:off x="1683834" y="2479315"/>
            <a:ext cx="2282306" cy="125487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a:latin typeface="+mj-lt"/>
              </a:rPr>
              <a:t>Fault tolerance</a:t>
            </a: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19" name="Group 18"/>
          <p:cNvGrpSpPr/>
          <p:nvPr/>
        </p:nvGrpSpPr>
        <p:grpSpPr>
          <a:xfrm>
            <a:off x="5382650" y="5109031"/>
            <a:ext cx="6809350" cy="1422793"/>
            <a:chOff x="5382650" y="5109031"/>
            <a:chExt cx="6809350" cy="1422793"/>
          </a:xfrm>
        </p:grpSpPr>
        <p:sp>
          <p:nvSpPr>
            <p:cNvPr id="20" name="Freeform 19"/>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2" name="Group 21"/>
            <p:cNvGrpSpPr/>
            <p:nvPr/>
          </p:nvGrpSpPr>
          <p:grpSpPr>
            <a:xfrm>
              <a:off x="7588138" y="5563543"/>
              <a:ext cx="174773" cy="338749"/>
              <a:chOff x="8003343" y="6072433"/>
              <a:chExt cx="145517" cy="282045"/>
            </a:xfrm>
          </p:grpSpPr>
          <p:sp>
            <p:nvSpPr>
              <p:cNvPr id="9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8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8" name="Isosceles Triangle 27"/>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55"/>
            <p:cNvSpPr>
              <a:spLocks/>
            </p:cNvSpPr>
            <p:nvPr/>
          </p:nvSpPr>
          <p:spPr bwMode="auto">
            <a:xfrm>
              <a:off x="6938994" y="6056895"/>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32" name="Group 31"/>
            <p:cNvGrpSpPr/>
            <p:nvPr/>
          </p:nvGrpSpPr>
          <p:grpSpPr>
            <a:xfrm>
              <a:off x="6832665" y="5391997"/>
              <a:ext cx="595623" cy="824538"/>
              <a:chOff x="13103226" y="2756799"/>
              <a:chExt cx="1039812" cy="1407232"/>
            </a:xfrm>
          </p:grpSpPr>
          <p:sp>
            <p:nvSpPr>
              <p:cNvPr id="79" name="Rectangle 5"/>
              <p:cNvSpPr>
                <a:spLocks noChangeArrowheads="1"/>
              </p:cNvSpPr>
              <p:nvPr/>
            </p:nvSpPr>
            <p:spPr bwMode="auto">
              <a:xfrm>
                <a:off x="13103226" y="2756799"/>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4"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5"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6"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7"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35"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36" name="Group 35"/>
            <p:cNvGrpSpPr/>
            <p:nvPr/>
          </p:nvGrpSpPr>
          <p:grpSpPr>
            <a:xfrm>
              <a:off x="8886799" y="5109031"/>
              <a:ext cx="925409" cy="1281071"/>
              <a:chOff x="13103226" y="2775830"/>
              <a:chExt cx="1039812" cy="1407232"/>
            </a:xfrm>
          </p:grpSpPr>
          <p:sp>
            <p:nvSpPr>
              <p:cNvPr id="7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47" name="Freeform 46"/>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48" name="Group 47"/>
            <p:cNvGrpSpPr/>
            <p:nvPr/>
          </p:nvGrpSpPr>
          <p:grpSpPr>
            <a:xfrm>
              <a:off x="10233286" y="5193060"/>
              <a:ext cx="518446" cy="717700"/>
              <a:chOff x="13103226" y="2775830"/>
              <a:chExt cx="1039812" cy="1407232"/>
            </a:xfrm>
          </p:grpSpPr>
          <p:sp>
            <p:nvSpPr>
              <p:cNvPr id="61"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6"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7"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8"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9"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49" name="Group 48"/>
            <p:cNvGrpSpPr/>
            <p:nvPr/>
          </p:nvGrpSpPr>
          <p:grpSpPr>
            <a:xfrm>
              <a:off x="7861333" y="5555044"/>
              <a:ext cx="174773" cy="338749"/>
              <a:chOff x="8003343" y="6072433"/>
              <a:chExt cx="145517" cy="282045"/>
            </a:xfrm>
          </p:grpSpPr>
          <p:sp>
            <p:nvSpPr>
              <p:cNvPr id="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50" name="Group 49"/>
            <p:cNvGrpSpPr/>
            <p:nvPr/>
          </p:nvGrpSpPr>
          <p:grpSpPr>
            <a:xfrm>
              <a:off x="6019716" y="5886760"/>
              <a:ext cx="174773" cy="338749"/>
              <a:chOff x="8003343" y="6072433"/>
              <a:chExt cx="145517" cy="282045"/>
            </a:xfrm>
          </p:grpSpPr>
          <p:sp>
            <p:nvSpPr>
              <p:cNvPr id="5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51" name="Group 50"/>
            <p:cNvGrpSpPr/>
            <p:nvPr/>
          </p:nvGrpSpPr>
          <p:grpSpPr>
            <a:xfrm>
              <a:off x="11704693" y="5610984"/>
              <a:ext cx="210318" cy="407646"/>
              <a:chOff x="8003343" y="6072433"/>
              <a:chExt cx="145517" cy="282045"/>
            </a:xfrm>
          </p:grpSpPr>
          <p:sp>
            <p:nvSpPr>
              <p:cNvPr id="5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sp>
        <p:nvSpPr>
          <p:cNvPr id="97" name="Freeform 95"/>
          <p:cNvSpPr>
            <a:spLocks/>
          </p:cNvSpPr>
          <p:nvPr/>
        </p:nvSpPr>
        <p:spPr bwMode="auto">
          <a:xfrm flipH="1">
            <a:off x="5821994" y="422465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99" name="Freeform 31"/>
          <p:cNvSpPr>
            <a:spLocks noEditPoints="1"/>
          </p:cNvSpPr>
          <p:nvPr/>
        </p:nvSpPr>
        <p:spPr bwMode="auto">
          <a:xfrm rot="6113370">
            <a:off x="6187325" y="446284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 name="Freeform 94"/>
          <p:cNvSpPr>
            <a:spLocks noEditPoints="1"/>
          </p:cNvSpPr>
          <p:nvPr/>
        </p:nvSpPr>
        <p:spPr bwMode="auto">
          <a:xfrm flipH="1">
            <a:off x="6474347" y="434250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6" name="Freeform 95"/>
          <p:cNvSpPr>
            <a:spLocks noEditPoints="1"/>
          </p:cNvSpPr>
          <p:nvPr/>
        </p:nvSpPr>
        <p:spPr bwMode="auto">
          <a:xfrm flipH="1">
            <a:off x="6867818" y="485712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4" name="Freeform 93"/>
          <p:cNvSpPr>
            <a:spLocks noEditPoints="1"/>
          </p:cNvSpPr>
          <p:nvPr/>
        </p:nvSpPr>
        <p:spPr bwMode="auto">
          <a:xfrm flipH="1">
            <a:off x="6085924" y="485877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0" name="Freeform 95"/>
          <p:cNvSpPr>
            <a:spLocks/>
          </p:cNvSpPr>
          <p:nvPr/>
        </p:nvSpPr>
        <p:spPr bwMode="auto">
          <a:xfrm flipH="1">
            <a:off x="8266364" y="3929897"/>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1" name="Freeform 31"/>
          <p:cNvSpPr>
            <a:spLocks noEditPoints="1"/>
          </p:cNvSpPr>
          <p:nvPr/>
        </p:nvSpPr>
        <p:spPr bwMode="auto">
          <a:xfrm rot="6113370">
            <a:off x="8631695" y="4168083"/>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2" name="Freeform 101"/>
          <p:cNvSpPr>
            <a:spLocks noEditPoints="1"/>
          </p:cNvSpPr>
          <p:nvPr/>
        </p:nvSpPr>
        <p:spPr bwMode="auto">
          <a:xfrm flipH="1">
            <a:off x="8918717" y="404773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3" name="Freeform 102"/>
          <p:cNvSpPr>
            <a:spLocks noEditPoints="1"/>
          </p:cNvSpPr>
          <p:nvPr/>
        </p:nvSpPr>
        <p:spPr bwMode="auto">
          <a:xfrm flipH="1">
            <a:off x="9312188" y="456235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4" name="Freeform 103"/>
          <p:cNvSpPr>
            <a:spLocks noEditPoints="1"/>
          </p:cNvSpPr>
          <p:nvPr/>
        </p:nvSpPr>
        <p:spPr bwMode="auto">
          <a:xfrm flipH="1">
            <a:off x="8530294" y="4564014"/>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5" name="Freeform 95"/>
          <p:cNvSpPr>
            <a:spLocks/>
          </p:cNvSpPr>
          <p:nvPr/>
        </p:nvSpPr>
        <p:spPr bwMode="auto">
          <a:xfrm flipH="1">
            <a:off x="10383457" y="402639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6" name="Freeform 31"/>
          <p:cNvSpPr>
            <a:spLocks noEditPoints="1"/>
          </p:cNvSpPr>
          <p:nvPr/>
        </p:nvSpPr>
        <p:spPr bwMode="auto">
          <a:xfrm rot="6113370">
            <a:off x="10748788" y="426458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7" name="Freeform 106"/>
          <p:cNvSpPr>
            <a:spLocks noEditPoints="1"/>
          </p:cNvSpPr>
          <p:nvPr/>
        </p:nvSpPr>
        <p:spPr bwMode="auto">
          <a:xfrm flipH="1">
            <a:off x="11035810" y="414424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8" name="Freeform 107"/>
          <p:cNvSpPr>
            <a:spLocks noEditPoints="1"/>
          </p:cNvSpPr>
          <p:nvPr/>
        </p:nvSpPr>
        <p:spPr bwMode="auto">
          <a:xfrm flipH="1">
            <a:off x="11429281" y="465886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9" name="Freeform 108"/>
          <p:cNvSpPr>
            <a:spLocks noEditPoints="1"/>
          </p:cNvSpPr>
          <p:nvPr/>
        </p:nvSpPr>
        <p:spPr bwMode="auto">
          <a:xfrm flipH="1">
            <a:off x="10647387" y="466051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1419565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a:t>Programmatic</a:t>
            </a:r>
            <a:endParaRPr lang="en-US" sz="4400" dirty="0">
              <a:solidFill>
                <a:srgbClr val="0070C0"/>
              </a:solidFill>
            </a:endParaRPr>
          </a:p>
        </p:txBody>
      </p:sp>
      <p:sp>
        <p:nvSpPr>
          <p:cNvPr id="23" name="Rectangle 22"/>
          <p:cNvSpPr/>
          <p:nvPr/>
        </p:nvSpPr>
        <p:spPr>
          <a:xfrm>
            <a:off x="4064221" y="128842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Scale out or manage DBA-like functionality via programmatic APIs to support ongoing needs—REST &amp; PowerShell</a:t>
            </a:r>
          </a:p>
        </p:txBody>
      </p:sp>
      <p:sp>
        <p:nvSpPr>
          <p:cNvPr id="24" name="Rectangle 23"/>
          <p:cNvSpPr/>
          <p:nvPr/>
        </p:nvSpPr>
        <p:spPr>
          <a:xfrm>
            <a:off x="4064221" y="263124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Develop with a choice of popular platforms and technologies, including .NET, Java, PHP, Ruby on Rails, and Node.js.</a:t>
            </a:r>
          </a:p>
        </p:txBody>
      </p:sp>
      <p:grpSp>
        <p:nvGrpSpPr>
          <p:cNvPr id="27" name="Group 38"/>
          <p:cNvGrpSpPr>
            <a:grpSpLocks/>
          </p:cNvGrpSpPr>
          <p:nvPr/>
        </p:nvGrpSpPr>
        <p:grpSpPr bwMode="auto">
          <a:xfrm>
            <a:off x="4291933" y="1594122"/>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934159"/>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a:latin typeface="+mj-lt"/>
              </a:rPr>
              <a:t>Dev Ops</a:t>
            </a:r>
          </a:p>
        </p:txBody>
      </p:sp>
      <p:sp>
        <p:nvSpPr>
          <p:cNvPr id="45" name="Rectangle 44"/>
          <p:cNvSpPr/>
          <p:nvPr/>
        </p:nvSpPr>
        <p:spPr>
          <a:xfrm>
            <a:off x="1787864" y="263124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a:latin typeface="+mj-lt"/>
              </a:rPr>
              <a:t>Platforms</a:t>
            </a: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408" name="Group 407"/>
          <p:cNvGrpSpPr/>
          <p:nvPr/>
        </p:nvGrpSpPr>
        <p:grpSpPr>
          <a:xfrm>
            <a:off x="6502011" y="4760494"/>
            <a:ext cx="5689988" cy="1752651"/>
            <a:chOff x="4700587" y="4611688"/>
            <a:chExt cx="7735889" cy="2382837"/>
          </a:xfrm>
        </p:grpSpPr>
        <p:grpSp>
          <p:nvGrpSpPr>
            <p:cNvPr id="409" name="Group 408"/>
            <p:cNvGrpSpPr/>
            <p:nvPr/>
          </p:nvGrpSpPr>
          <p:grpSpPr>
            <a:xfrm>
              <a:off x="9883858" y="5181881"/>
              <a:ext cx="320511" cy="621225"/>
              <a:chOff x="6229350" y="5232400"/>
              <a:chExt cx="539750" cy="1046162"/>
            </a:xfrm>
          </p:grpSpPr>
          <p:sp>
            <p:nvSpPr>
              <p:cNvPr id="46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7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7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sp>
          <p:nvSpPr>
            <p:cNvPr id="4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18"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19"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nvGrpSpPr>
            <p:cNvPr id="420" name="Group 419"/>
            <p:cNvGrpSpPr/>
            <p:nvPr/>
          </p:nvGrpSpPr>
          <p:grpSpPr>
            <a:xfrm>
              <a:off x="6274046" y="5741988"/>
              <a:ext cx="320511" cy="621225"/>
              <a:chOff x="6229350" y="5232400"/>
              <a:chExt cx="539750" cy="1046162"/>
            </a:xfrm>
          </p:grpSpPr>
          <p:sp>
            <p:nvSpPr>
              <p:cNvPr id="4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sp>
          <p:nvSpPr>
            <p:cNvPr id="4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nvGrpSpPr>
            <p:cNvPr id="437" name="Group 436"/>
            <p:cNvGrpSpPr/>
            <p:nvPr/>
          </p:nvGrpSpPr>
          <p:grpSpPr>
            <a:xfrm>
              <a:off x="7259638" y="6021388"/>
              <a:ext cx="384175" cy="385762"/>
              <a:chOff x="7259638" y="6021388"/>
              <a:chExt cx="384175" cy="385762"/>
            </a:xfrm>
          </p:grpSpPr>
          <p:sp>
            <p:nvSpPr>
              <p:cNvPr id="4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59"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60"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61"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62"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63"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64"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65"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grpSp>
          <p:nvGrpSpPr>
            <p:cNvPr id="438" name="Group 437"/>
            <p:cNvGrpSpPr/>
            <p:nvPr/>
          </p:nvGrpSpPr>
          <p:grpSpPr>
            <a:xfrm>
              <a:off x="10231438" y="5472548"/>
              <a:ext cx="1392237" cy="1452416"/>
              <a:chOff x="10231438" y="5472548"/>
              <a:chExt cx="1392237" cy="1452416"/>
            </a:xfrm>
          </p:grpSpPr>
          <p:sp>
            <p:nvSpPr>
              <p:cNvPr id="4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nvGrpSpPr>
              <p:cNvPr id="444" name="Group 443"/>
              <p:cNvGrpSpPr/>
              <p:nvPr/>
            </p:nvGrpSpPr>
            <p:grpSpPr>
              <a:xfrm>
                <a:off x="10231438" y="5472548"/>
                <a:ext cx="1072986" cy="1452127"/>
                <a:chOff x="13103226" y="2775830"/>
                <a:chExt cx="1039812" cy="1407232"/>
              </a:xfrm>
            </p:grpSpPr>
            <p:sp>
              <p:nvSpPr>
                <p:cNvPr id="4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grpSp>
        <p:grpSp>
          <p:nvGrpSpPr>
            <p:cNvPr id="439" name="Group 438"/>
            <p:cNvGrpSpPr/>
            <p:nvPr/>
          </p:nvGrpSpPr>
          <p:grpSpPr>
            <a:xfrm>
              <a:off x="6654965" y="5630069"/>
              <a:ext cx="320511" cy="621225"/>
              <a:chOff x="6229350" y="5232400"/>
              <a:chExt cx="539750" cy="1046162"/>
            </a:xfrm>
          </p:grpSpPr>
          <p:sp>
            <p:nvSpPr>
              <p:cNvPr id="4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grpSp>
    </p:spTree>
    <p:extLst>
      <p:ext uri="{BB962C8B-B14F-4D97-AF65-F5344CB8AC3E}">
        <p14:creationId xmlns:p14="http://schemas.microsoft.com/office/powerpoint/2010/main" val="2004290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a:t>Familiar</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Choice of management tools; APIs, Azure Management Portal with HTML5 support, or SQL Server Management Studio.</a:t>
            </a: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Leverage SQL Server skills across on-premises and cloud environments with a familiar relational foundation and T-SQL functions, including spatial data support for location-based apps.</a:t>
            </a: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a:latin typeface="+mj-lt"/>
              </a:rPr>
              <a:t>Tools</a:t>
            </a: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a:latin typeface="+mj-lt"/>
              </a:rPr>
              <a:t>Skills</a:t>
            </a: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63" name="Freeform 26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65" name="Group 264"/>
          <p:cNvGrpSpPr/>
          <p:nvPr/>
        </p:nvGrpSpPr>
        <p:grpSpPr>
          <a:xfrm>
            <a:off x="7588138" y="5563543"/>
            <a:ext cx="174773" cy="338749"/>
            <a:chOff x="8003343" y="6072433"/>
            <a:chExt cx="145517" cy="282045"/>
          </a:xfrm>
        </p:grpSpPr>
        <p:sp>
          <p:nvSpPr>
            <p:cNvPr id="2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6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70" name="Group 269"/>
          <p:cNvGrpSpPr/>
          <p:nvPr/>
        </p:nvGrpSpPr>
        <p:grpSpPr>
          <a:xfrm>
            <a:off x="11025746" y="5293431"/>
            <a:ext cx="210318" cy="407646"/>
            <a:chOff x="8003343" y="6072433"/>
            <a:chExt cx="145517" cy="282045"/>
          </a:xfrm>
        </p:grpSpPr>
        <p:sp>
          <p:nvSpPr>
            <p:cNvPr id="2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74" name="Group 273"/>
          <p:cNvGrpSpPr/>
          <p:nvPr/>
        </p:nvGrpSpPr>
        <p:grpSpPr>
          <a:xfrm>
            <a:off x="7861333" y="5555044"/>
            <a:ext cx="174773" cy="338749"/>
            <a:chOff x="8003343" y="6072433"/>
            <a:chExt cx="145517" cy="282045"/>
          </a:xfrm>
        </p:grpSpPr>
        <p:sp>
          <p:nvSpPr>
            <p:cNvPr id="2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78" name="Group 277"/>
          <p:cNvGrpSpPr/>
          <p:nvPr/>
        </p:nvGrpSpPr>
        <p:grpSpPr>
          <a:xfrm>
            <a:off x="6019716" y="5886760"/>
            <a:ext cx="174773" cy="338749"/>
            <a:chOff x="8003343" y="6072433"/>
            <a:chExt cx="145517" cy="282045"/>
          </a:xfrm>
        </p:grpSpPr>
        <p:sp>
          <p:nvSpPr>
            <p:cNvPr id="279"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0"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1"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82" name="Group 281"/>
          <p:cNvGrpSpPr/>
          <p:nvPr/>
        </p:nvGrpSpPr>
        <p:grpSpPr>
          <a:xfrm>
            <a:off x="11704693" y="5610984"/>
            <a:ext cx="210318" cy="407646"/>
            <a:chOff x="8003343" y="6072433"/>
            <a:chExt cx="145517" cy="282045"/>
          </a:xfrm>
        </p:grpSpPr>
        <p:sp>
          <p:nvSpPr>
            <p:cNvPr id="28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86" name="Group 37"/>
          <p:cNvGrpSpPr/>
          <p:nvPr/>
        </p:nvGrpSpPr>
        <p:grpSpPr>
          <a:xfrm>
            <a:off x="8591017" y="4790944"/>
            <a:ext cx="623814" cy="1785215"/>
            <a:chOff x="5893176" y="3792885"/>
            <a:chExt cx="585200" cy="1674708"/>
          </a:xfrm>
        </p:grpSpPr>
        <p:sp>
          <p:nvSpPr>
            <p:cNvPr id="28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0"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1"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3"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grpSp>
        <p:nvGrpSpPr>
          <p:cNvPr id="319" name="Group 318"/>
          <p:cNvGrpSpPr/>
          <p:nvPr/>
        </p:nvGrpSpPr>
        <p:grpSpPr>
          <a:xfrm>
            <a:off x="8595892" y="5848020"/>
            <a:ext cx="88205" cy="151713"/>
            <a:chOff x="10436729" y="3445970"/>
            <a:chExt cx="257439" cy="442795"/>
          </a:xfrm>
        </p:grpSpPr>
        <p:sp>
          <p:nvSpPr>
            <p:cNvPr id="320"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sp>
          <p:nvSpPr>
            <p:cNvPr id="321"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grpSp>
      <p:grpSp>
        <p:nvGrpSpPr>
          <p:cNvPr id="322" name="Group 321"/>
          <p:cNvGrpSpPr/>
          <p:nvPr/>
        </p:nvGrpSpPr>
        <p:grpSpPr>
          <a:xfrm>
            <a:off x="10126316" y="5524007"/>
            <a:ext cx="497664" cy="855981"/>
            <a:chOff x="10338712" y="5089668"/>
            <a:chExt cx="515205" cy="886151"/>
          </a:xfrm>
        </p:grpSpPr>
        <p:grpSp>
          <p:nvGrpSpPr>
            <p:cNvPr id="323" name="Group 322"/>
            <p:cNvGrpSpPr/>
            <p:nvPr/>
          </p:nvGrpSpPr>
          <p:grpSpPr>
            <a:xfrm>
              <a:off x="10338712" y="5089668"/>
              <a:ext cx="515205" cy="886151"/>
              <a:chOff x="6416654" y="4806210"/>
              <a:chExt cx="515205" cy="886151"/>
            </a:xfrm>
          </p:grpSpPr>
          <p:sp>
            <p:nvSpPr>
              <p:cNvPr id="32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4" name="Picture 323"/>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327" name="Group 326"/>
          <p:cNvGrpSpPr/>
          <p:nvPr/>
        </p:nvGrpSpPr>
        <p:grpSpPr>
          <a:xfrm>
            <a:off x="9153096" y="5815090"/>
            <a:ext cx="1193431" cy="732694"/>
            <a:chOff x="9569763" y="4967623"/>
            <a:chExt cx="1374321" cy="843750"/>
          </a:xfrm>
        </p:grpSpPr>
        <p:grpSp>
          <p:nvGrpSpPr>
            <p:cNvPr id="328" name="Group 327"/>
            <p:cNvGrpSpPr/>
            <p:nvPr/>
          </p:nvGrpSpPr>
          <p:grpSpPr>
            <a:xfrm>
              <a:off x="9569763" y="5074261"/>
              <a:ext cx="1374321" cy="737112"/>
              <a:chOff x="5728342" y="5129758"/>
              <a:chExt cx="1048955" cy="562603"/>
            </a:xfrm>
          </p:grpSpPr>
          <p:sp>
            <p:nvSpPr>
              <p:cNvPr id="330"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1"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9" name="Picture 32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332" name="Group 331"/>
          <p:cNvGrpSpPr/>
          <p:nvPr/>
        </p:nvGrpSpPr>
        <p:grpSpPr>
          <a:xfrm>
            <a:off x="11192404" y="5596760"/>
            <a:ext cx="482715" cy="830268"/>
            <a:chOff x="10573591" y="4721486"/>
            <a:chExt cx="515205" cy="886151"/>
          </a:xfrm>
        </p:grpSpPr>
        <p:grpSp>
          <p:nvGrpSpPr>
            <p:cNvPr id="333" name="Group 332"/>
            <p:cNvGrpSpPr/>
            <p:nvPr/>
          </p:nvGrpSpPr>
          <p:grpSpPr>
            <a:xfrm>
              <a:off x="10573591" y="4721486"/>
              <a:ext cx="515205" cy="886151"/>
              <a:chOff x="6416654" y="4806210"/>
              <a:chExt cx="515205" cy="886151"/>
            </a:xfrm>
          </p:grpSpPr>
          <p:sp>
            <p:nvSpPr>
              <p:cNvPr id="33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34" name="Picture 333"/>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337" name="Group 336"/>
          <p:cNvGrpSpPr/>
          <p:nvPr/>
        </p:nvGrpSpPr>
        <p:grpSpPr>
          <a:xfrm>
            <a:off x="10447487" y="5921922"/>
            <a:ext cx="975755" cy="616531"/>
            <a:chOff x="10944081" y="5157606"/>
            <a:chExt cx="1010147" cy="638261"/>
          </a:xfrm>
        </p:grpSpPr>
        <p:grpSp>
          <p:nvGrpSpPr>
            <p:cNvPr id="338" name="Group 337"/>
            <p:cNvGrpSpPr/>
            <p:nvPr/>
          </p:nvGrpSpPr>
          <p:grpSpPr>
            <a:xfrm>
              <a:off x="10944081" y="5157606"/>
              <a:ext cx="1010147" cy="638261"/>
              <a:chOff x="9923939" y="904037"/>
              <a:chExt cx="724336" cy="457671"/>
            </a:xfrm>
          </p:grpSpPr>
          <p:sp>
            <p:nvSpPr>
              <p:cNvPr id="340"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41"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pic>
          <p:nvPicPr>
            <p:cNvPr id="339" name="Picture 338"/>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sp>
        <p:nvSpPr>
          <p:cNvPr id="342" name="Rectangle 341"/>
          <p:cNvSpPr/>
          <p:nvPr/>
        </p:nvSpPr>
        <p:spPr>
          <a:xfrm>
            <a:off x="4064221" y="3487207"/>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Support seamless development on or offline and across on-premises and cloud-designed apps with Visual Studio. Extend existing applications to the cloud with DAC framework support.  </a:t>
            </a:r>
          </a:p>
        </p:txBody>
      </p:sp>
      <p:grpSp>
        <p:nvGrpSpPr>
          <p:cNvPr id="343" name="Group 38"/>
          <p:cNvGrpSpPr>
            <a:grpSpLocks/>
          </p:cNvGrpSpPr>
          <p:nvPr/>
        </p:nvGrpSpPr>
        <p:grpSpPr bwMode="auto">
          <a:xfrm>
            <a:off x="4291933" y="3707153"/>
            <a:ext cx="593381" cy="593381"/>
            <a:chOff x="-3781305" y="3065460"/>
            <a:chExt cx="1777999" cy="1777999"/>
          </a:xfrm>
          <a:solidFill>
            <a:schemeClr val="bg1"/>
          </a:solidFill>
        </p:grpSpPr>
        <p:sp>
          <p:nvSpPr>
            <p:cNvPr id="34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4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46" name="Rectangle 345"/>
          <p:cNvSpPr/>
          <p:nvPr/>
        </p:nvSpPr>
        <p:spPr>
          <a:xfrm>
            <a:off x="1787864" y="3487207"/>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a:latin typeface="+mj-lt"/>
              </a:rPr>
              <a:t>Flexible </a:t>
            </a:r>
            <a:r>
              <a:rPr lang="en-US" sz="2800" dirty="0" err="1">
                <a:latin typeface="+mj-lt"/>
              </a:rPr>
              <a:t>dev</a:t>
            </a:r>
            <a:endParaRPr lang="en-US" sz="2800" dirty="0">
              <a:latin typeface="+mj-lt"/>
            </a:endParaRPr>
          </a:p>
        </p:txBody>
      </p:sp>
    </p:spTree>
    <p:extLst>
      <p:ext uri="{BB962C8B-B14F-4D97-AF65-F5344CB8AC3E}">
        <p14:creationId xmlns:p14="http://schemas.microsoft.com/office/powerpoint/2010/main" val="907584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par>
                                <p:cTn id="41" presetID="2" presetClass="entr" presetSubtype="8" decel="100000" fill="hold" grpId="0" nodeType="withEffect">
                                  <p:stCondLst>
                                    <p:cond delay="0"/>
                                  </p:stCondLst>
                                  <p:childTnLst>
                                    <p:set>
                                      <p:cBhvr>
                                        <p:cTn id="42" dur="1" fill="hold">
                                          <p:stCondLst>
                                            <p:cond delay="0"/>
                                          </p:stCondLst>
                                        </p:cTn>
                                        <p:tgtEl>
                                          <p:spTgt spid="346"/>
                                        </p:tgtEl>
                                        <p:attrNameLst>
                                          <p:attrName>style.visibility</p:attrName>
                                        </p:attrNameLst>
                                      </p:cBhvr>
                                      <p:to>
                                        <p:strVal val="visible"/>
                                      </p:to>
                                    </p:set>
                                    <p:anim calcmode="lin" valueType="num">
                                      <p:cBhvr additive="base">
                                        <p:cTn id="43" dur="500" fill="hold"/>
                                        <p:tgtEl>
                                          <p:spTgt spid="346"/>
                                        </p:tgtEl>
                                        <p:attrNameLst>
                                          <p:attrName>ppt_x</p:attrName>
                                        </p:attrNameLst>
                                      </p:cBhvr>
                                      <p:tavLst>
                                        <p:tav tm="0">
                                          <p:val>
                                            <p:strVal val="0-#ppt_w/2"/>
                                          </p:val>
                                        </p:tav>
                                        <p:tav tm="100000">
                                          <p:val>
                                            <p:strVal val="#ppt_x"/>
                                          </p:val>
                                        </p:tav>
                                      </p:tavLst>
                                    </p:anim>
                                    <p:anim calcmode="lin" valueType="num">
                                      <p:cBhvr additive="base">
                                        <p:cTn id="44" dur="500" fill="hold"/>
                                        <p:tgtEl>
                                          <p:spTgt spid="346"/>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2" presetClass="entr" presetSubtype="8" decel="100000" fill="hold" grpId="0" nodeType="afterEffect">
                                  <p:stCondLst>
                                    <p:cond delay="0"/>
                                  </p:stCondLst>
                                  <p:childTnLst>
                                    <p:set>
                                      <p:cBhvr>
                                        <p:cTn id="47" dur="1" fill="hold">
                                          <p:stCondLst>
                                            <p:cond delay="0"/>
                                          </p:stCondLst>
                                        </p:cTn>
                                        <p:tgtEl>
                                          <p:spTgt spid="342"/>
                                        </p:tgtEl>
                                        <p:attrNameLst>
                                          <p:attrName>style.visibility</p:attrName>
                                        </p:attrNameLst>
                                      </p:cBhvr>
                                      <p:to>
                                        <p:strVal val="visible"/>
                                      </p:to>
                                    </p:set>
                                    <p:anim calcmode="lin" valueType="num">
                                      <p:cBhvr additive="base">
                                        <p:cTn id="48" dur="750" fill="hold"/>
                                        <p:tgtEl>
                                          <p:spTgt spid="342"/>
                                        </p:tgtEl>
                                        <p:attrNameLst>
                                          <p:attrName>ppt_x</p:attrName>
                                        </p:attrNameLst>
                                      </p:cBhvr>
                                      <p:tavLst>
                                        <p:tav tm="0">
                                          <p:val>
                                            <p:strVal val="0-#ppt_w/2"/>
                                          </p:val>
                                        </p:tav>
                                        <p:tav tm="100000">
                                          <p:val>
                                            <p:strVal val="#ppt_x"/>
                                          </p:val>
                                        </p:tav>
                                      </p:tavLst>
                                    </p:anim>
                                    <p:anim calcmode="lin" valueType="num">
                                      <p:cBhvr additive="base">
                                        <p:cTn id="49" dur="750" fill="hold"/>
                                        <p:tgtEl>
                                          <p:spTgt spid="342"/>
                                        </p:tgtEl>
                                        <p:attrNameLst>
                                          <p:attrName>ppt_y</p:attrName>
                                        </p:attrNameLst>
                                      </p:cBhvr>
                                      <p:tavLst>
                                        <p:tav tm="0">
                                          <p:val>
                                            <p:strVal val="#ppt_y"/>
                                          </p:val>
                                        </p:tav>
                                        <p:tav tm="100000">
                                          <p:val>
                                            <p:strVal val="#ppt_y"/>
                                          </p:val>
                                        </p:tav>
                                      </p:tavLst>
                                    </p:anim>
                                  </p:childTnLst>
                                </p:cTn>
                              </p:par>
                            </p:childTnLst>
                          </p:cTn>
                        </p:par>
                        <p:par>
                          <p:cTn id="50" fill="hold">
                            <p:stCondLst>
                              <p:cond delay="4250"/>
                            </p:stCondLst>
                            <p:childTnLst>
                              <p:par>
                                <p:cTn id="51" presetID="10" presetClass="entr" presetSubtype="0" fill="hold" nodeType="afterEffect">
                                  <p:stCondLst>
                                    <p:cond delay="0"/>
                                  </p:stCondLst>
                                  <p:childTnLst>
                                    <p:set>
                                      <p:cBhvr>
                                        <p:cTn id="52" dur="1" fill="hold">
                                          <p:stCondLst>
                                            <p:cond delay="0"/>
                                          </p:stCondLst>
                                        </p:cTn>
                                        <p:tgtEl>
                                          <p:spTgt spid="343"/>
                                        </p:tgtEl>
                                        <p:attrNameLst>
                                          <p:attrName>style.visibility</p:attrName>
                                        </p:attrNameLst>
                                      </p:cBhvr>
                                      <p:to>
                                        <p:strVal val="visible"/>
                                      </p:to>
                                    </p:set>
                                    <p:animEffect transition="in" filter="fade">
                                      <p:cBhvr>
                                        <p:cTn id="53" dur="250"/>
                                        <p:tgtEl>
                                          <p:spTgt spid="343"/>
                                        </p:tgtEl>
                                      </p:cBhvr>
                                    </p:animEffect>
                                  </p:childTnLst>
                                </p:cTn>
                              </p:par>
                              <p:par>
                                <p:cTn id="54" presetID="35" presetClass="path" presetSubtype="0" decel="100000" fill="hold" nodeType="withEffect">
                                  <p:stCondLst>
                                    <p:cond delay="0"/>
                                  </p:stCondLst>
                                  <p:childTnLst>
                                    <p:animMotion origin="layout" path="M -3.10186E-6 -3.44984E-6 L -0.03689 -3.44984E-6 " pathEditMode="relative" rAng="0" ptsTypes="AA">
                                      <p:cBhvr>
                                        <p:cTn id="55" dur="500" spd="-100000" fill="hold"/>
                                        <p:tgtEl>
                                          <p:spTgt spid="343"/>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P spid="342" grpId="0" animBg="1"/>
      <p:bldP spid="34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idx="4294967295"/>
          </p:nvPr>
        </p:nvSpPr>
        <p:spPr>
          <a:xfrm>
            <a:off x="0" y="0"/>
            <a:ext cx="11655425" cy="900113"/>
          </a:xfrm>
          <a:prstGeom prst="rect">
            <a:avLst/>
          </a:prstGeom>
        </p:spPr>
        <p:txBody>
          <a:bodyPr>
            <a:normAutofit/>
          </a:bodyPr>
          <a:lstStyle/>
          <a:p>
            <a:r>
              <a:rPr lang="en-US" sz="4400" dirty="0">
                <a:solidFill>
                  <a:schemeClr val="tx2"/>
                </a:solidFill>
              </a:rPr>
              <a:t>SQL Database – investments this year</a:t>
            </a:r>
          </a:p>
        </p:txBody>
      </p:sp>
      <p:sp>
        <p:nvSpPr>
          <p:cNvPr id="4" name="Rectangle 3"/>
          <p:cNvSpPr/>
          <p:nvPr/>
        </p:nvSpPr>
        <p:spPr>
          <a:xfrm>
            <a:off x="3898076" y="103853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from 99.9% to </a:t>
            </a:r>
            <a:r>
              <a:rPr lang="en-US" sz="1961" b="1" dirty="0">
                <a:solidFill>
                  <a:srgbClr val="FFFFFF"/>
                </a:solidFill>
                <a:latin typeface="Segoe UI Light"/>
              </a:rPr>
              <a:t>99.99% </a:t>
            </a:r>
            <a:r>
              <a:rPr lang="en-US" sz="1961" dirty="0">
                <a:solidFill>
                  <a:srgbClr val="FFFFFF"/>
                </a:solidFill>
                <a:latin typeface="Segoe UI Light"/>
              </a:rPr>
              <a:t>uptime SLA</a:t>
            </a:r>
          </a:p>
        </p:txBody>
      </p:sp>
      <p:sp>
        <p:nvSpPr>
          <p:cNvPr id="5" name="Rectangle 4"/>
          <p:cNvSpPr/>
          <p:nvPr/>
        </p:nvSpPr>
        <p:spPr>
          <a:xfrm>
            <a:off x="3898076" y="210352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New service design point enables scale up of resources, delivering </a:t>
            </a:r>
            <a:r>
              <a:rPr lang="en-US" sz="1961" b="1" dirty="0">
                <a:solidFill>
                  <a:srgbClr val="FFFFFF"/>
                </a:solidFill>
                <a:latin typeface="Segoe UI Light"/>
              </a:rPr>
              <a:t>predictable throughput &amp; performance</a:t>
            </a:r>
          </a:p>
        </p:txBody>
      </p:sp>
      <p:sp>
        <p:nvSpPr>
          <p:cNvPr id="12" name="Rectangle 11"/>
          <p:cNvSpPr/>
          <p:nvPr/>
        </p:nvSpPr>
        <p:spPr>
          <a:xfrm>
            <a:off x="793483" y="103853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SLA</a:t>
            </a:r>
          </a:p>
        </p:txBody>
      </p:sp>
      <p:sp>
        <p:nvSpPr>
          <p:cNvPr id="13" name="Rectangle 12"/>
          <p:cNvSpPr/>
          <p:nvPr/>
        </p:nvSpPr>
        <p:spPr>
          <a:xfrm>
            <a:off x="793483" y="210352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Performance</a:t>
            </a:r>
          </a:p>
        </p:txBody>
      </p:sp>
      <p:sp>
        <p:nvSpPr>
          <p:cNvPr id="14" name="Rectangle 13"/>
          <p:cNvSpPr/>
          <p:nvPr/>
        </p:nvSpPr>
        <p:spPr>
          <a:xfrm>
            <a:off x="3898076" y="317275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Point-in-time-restore, geo-restore, and standard and active geo-replication </a:t>
            </a:r>
            <a:r>
              <a:rPr lang="en-US" sz="1961" b="1" dirty="0">
                <a:solidFill>
                  <a:srgbClr val="FFFFFF"/>
                </a:solidFill>
                <a:latin typeface="Segoe UI Light"/>
              </a:rPr>
              <a:t>protect against human &amp; environmental-initiated events</a:t>
            </a:r>
          </a:p>
        </p:txBody>
      </p:sp>
      <p:sp>
        <p:nvSpPr>
          <p:cNvPr id="15" name="Rectangle 14"/>
          <p:cNvSpPr/>
          <p:nvPr/>
        </p:nvSpPr>
        <p:spPr>
          <a:xfrm>
            <a:off x="3898076" y="423774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b="1" dirty="0">
                <a:solidFill>
                  <a:srgbClr val="FFFFFF"/>
                </a:solidFill>
                <a:latin typeface="Segoe UI Light"/>
              </a:rPr>
              <a:t>Azure certifications</a:t>
            </a:r>
            <a:r>
              <a:rPr lang="en-US" sz="1961" dirty="0">
                <a:solidFill>
                  <a:srgbClr val="FFFFFF"/>
                </a:solidFill>
                <a:latin typeface="Segoe UI Light"/>
              </a:rPr>
              <a:t>: ISO, HIPAA BAA, EU Model Clause</a:t>
            </a:r>
          </a:p>
          <a:p>
            <a:pPr>
              <a:lnSpc>
                <a:spcPts val="2353"/>
              </a:lnSpc>
            </a:pPr>
            <a:r>
              <a:rPr lang="en-US" sz="1961" b="1" dirty="0">
                <a:solidFill>
                  <a:srgbClr val="FFFFFF"/>
                </a:solidFill>
                <a:latin typeface="Segoe UI Light"/>
              </a:rPr>
              <a:t>Auditing</a:t>
            </a:r>
            <a:r>
              <a:rPr lang="en-US" sz="1961" dirty="0">
                <a:solidFill>
                  <a:srgbClr val="FFFFFF"/>
                </a:solidFill>
                <a:latin typeface="Segoe UI Light"/>
              </a:rPr>
              <a:t> on SQL Database</a:t>
            </a:r>
          </a:p>
        </p:txBody>
      </p:sp>
      <p:sp>
        <p:nvSpPr>
          <p:cNvPr id="22" name="Rectangle 21"/>
          <p:cNvSpPr/>
          <p:nvPr/>
        </p:nvSpPr>
        <p:spPr>
          <a:xfrm>
            <a:off x="793483" y="317275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Protection</a:t>
            </a:r>
          </a:p>
        </p:txBody>
      </p:sp>
      <p:sp>
        <p:nvSpPr>
          <p:cNvPr id="23" name="Rectangle 22"/>
          <p:cNvSpPr/>
          <p:nvPr/>
        </p:nvSpPr>
        <p:spPr>
          <a:xfrm>
            <a:off x="793483" y="423774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Compliance</a:t>
            </a:r>
          </a:p>
        </p:txBody>
      </p:sp>
      <p:grpSp>
        <p:nvGrpSpPr>
          <p:cNvPr id="6" name="Group 38"/>
          <p:cNvGrpSpPr>
            <a:grpSpLocks/>
          </p:cNvGrpSpPr>
          <p:nvPr/>
        </p:nvGrpSpPr>
        <p:grpSpPr bwMode="auto">
          <a:xfrm>
            <a:off x="913655" y="1277595"/>
            <a:ext cx="581716" cy="581716"/>
            <a:chOff x="-3781305" y="3065460"/>
            <a:chExt cx="1777999" cy="1777999"/>
          </a:xfrm>
          <a:solidFill>
            <a:schemeClr val="bg1"/>
          </a:solidFill>
        </p:grpSpPr>
        <p:sp>
          <p:nvSpPr>
            <p:cNvPr id="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9" name="Group 38"/>
          <p:cNvGrpSpPr>
            <a:grpSpLocks/>
          </p:cNvGrpSpPr>
          <p:nvPr/>
        </p:nvGrpSpPr>
        <p:grpSpPr bwMode="auto">
          <a:xfrm>
            <a:off x="897755" y="2319143"/>
            <a:ext cx="581716" cy="581716"/>
            <a:chOff x="-3781305" y="3065460"/>
            <a:chExt cx="1777999" cy="1777999"/>
          </a:xfrm>
          <a:solidFill>
            <a:schemeClr val="bg1"/>
          </a:solidFill>
        </p:grpSpPr>
        <p:sp>
          <p:nvSpPr>
            <p:cNvPr id="1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97755" y="3386253"/>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9" name="Group 38"/>
          <p:cNvGrpSpPr>
            <a:grpSpLocks/>
          </p:cNvGrpSpPr>
          <p:nvPr/>
        </p:nvGrpSpPr>
        <p:grpSpPr bwMode="auto">
          <a:xfrm>
            <a:off x="897755" y="4453363"/>
            <a:ext cx="581716" cy="581716"/>
            <a:chOff x="-3781305" y="3065460"/>
            <a:chExt cx="1777999" cy="1777999"/>
          </a:xfrm>
          <a:solidFill>
            <a:schemeClr val="bg1"/>
          </a:solidFill>
        </p:grpSpPr>
        <p:sp>
          <p:nvSpPr>
            <p:cNvPr id="2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29" name="Group 2"/>
          <p:cNvGrpSpPr/>
          <p:nvPr/>
        </p:nvGrpSpPr>
        <p:grpSpPr>
          <a:xfrm>
            <a:off x="-1179" y="6512639"/>
            <a:ext cx="12192314" cy="353950"/>
            <a:chOff x="2577137" y="4571778"/>
            <a:chExt cx="9101124" cy="1390560"/>
          </a:xfrm>
        </p:grpSpPr>
        <p:sp>
          <p:nvSpPr>
            <p:cNvPr id="30" name="TextBox 4"/>
            <p:cNvSpPr txBox="1"/>
            <p:nvPr/>
          </p:nvSpPr>
          <p:spPr>
            <a:xfrm>
              <a:off x="2577137" y="4571778"/>
              <a:ext cx="3034890" cy="1390458"/>
            </a:xfrm>
            <a:prstGeom prst="rect">
              <a:avLst/>
            </a:prstGeom>
            <a:solidFill>
              <a:schemeClr val="accent2"/>
            </a:solidFill>
          </p:spPr>
          <p:txBody>
            <a:bodyPr wrap="square" lIns="457135" tIns="137141" rIns="365708" rtlCol="0">
              <a:noAutofit/>
            </a:bodyPr>
            <a:lstStyle/>
            <a:p>
              <a:pPr defTabSz="914225">
                <a:lnSpc>
                  <a:spcPts val="3000"/>
                </a:lnSpc>
              </a:pPr>
              <a:r>
                <a:rPr lang="en-US" sz="2800" dirty="0">
                  <a:solidFill>
                    <a:srgbClr val="FFFFFF"/>
                  </a:solidFill>
                  <a:latin typeface="Segoe UI Light"/>
                </a:rPr>
                <a:t> </a:t>
              </a:r>
            </a:p>
          </p:txBody>
        </p:sp>
        <p:sp>
          <p:nvSpPr>
            <p:cNvPr id="31" name="TextBox 6"/>
            <p:cNvSpPr txBox="1"/>
            <p:nvPr/>
          </p:nvSpPr>
          <p:spPr>
            <a:xfrm>
              <a:off x="5487791" y="4572324"/>
              <a:ext cx="6190470" cy="1390014"/>
            </a:xfrm>
            <a:prstGeom prst="rect">
              <a:avLst/>
            </a:prstGeom>
            <a:solidFill>
              <a:schemeClr val="accent2">
                <a:lumMod val="50000"/>
              </a:schemeClr>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sp>
        <p:nvSpPr>
          <p:cNvPr id="32" name="Rectangle 31"/>
          <p:cNvSpPr/>
          <p:nvPr/>
        </p:nvSpPr>
        <p:spPr>
          <a:xfrm>
            <a:off x="3898076" y="5314015"/>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max size from 150 GB to </a:t>
            </a:r>
            <a:r>
              <a:rPr lang="en-US" sz="1961" b="1" dirty="0">
                <a:solidFill>
                  <a:srgbClr val="FFFFFF"/>
                </a:solidFill>
                <a:latin typeface="Segoe UI Light"/>
              </a:rPr>
              <a:t>500 GB</a:t>
            </a:r>
          </a:p>
          <a:p>
            <a:pPr>
              <a:lnSpc>
                <a:spcPts val="2353"/>
              </a:lnSpc>
            </a:pPr>
            <a:r>
              <a:rPr lang="en-US" sz="1961" dirty="0">
                <a:solidFill>
                  <a:srgbClr val="FFFFFF"/>
                </a:solidFill>
                <a:latin typeface="Segoe UI Light"/>
              </a:rPr>
              <a:t>Moved from daily to </a:t>
            </a:r>
            <a:r>
              <a:rPr lang="en-US" sz="1961" b="1" dirty="0">
                <a:solidFill>
                  <a:srgbClr val="FFFFFF"/>
                </a:solidFill>
                <a:latin typeface="Segoe UI Light"/>
              </a:rPr>
              <a:t>hourly billing</a:t>
            </a:r>
          </a:p>
        </p:txBody>
      </p:sp>
      <p:sp>
        <p:nvSpPr>
          <p:cNvPr id="33" name="Rectangle 32"/>
          <p:cNvSpPr/>
          <p:nvPr/>
        </p:nvSpPr>
        <p:spPr>
          <a:xfrm>
            <a:off x="793483" y="5314015"/>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Flexibility</a:t>
            </a:r>
          </a:p>
        </p:txBody>
      </p:sp>
      <p:grpSp>
        <p:nvGrpSpPr>
          <p:cNvPr id="34" name="Group 38"/>
          <p:cNvGrpSpPr>
            <a:grpSpLocks/>
          </p:cNvGrpSpPr>
          <p:nvPr/>
        </p:nvGrpSpPr>
        <p:grpSpPr bwMode="auto">
          <a:xfrm>
            <a:off x="897755" y="5529638"/>
            <a:ext cx="581716" cy="581716"/>
            <a:chOff x="-3781305" y="3065460"/>
            <a:chExt cx="1777999" cy="1777999"/>
          </a:xfrm>
          <a:solidFill>
            <a:schemeClr val="bg1"/>
          </a:solidFill>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36"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189704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176213"/>
            <a:ext cx="10514013" cy="730250"/>
          </a:xfrm>
          <a:prstGeom prst="rect">
            <a:avLst/>
          </a:prstGeom>
        </p:spPr>
        <p:txBody>
          <a:bodyPr/>
          <a:lstStyle/>
          <a:p>
            <a:r>
              <a:rPr lang="en-US" sz="4400" dirty="0"/>
              <a:t>Yes, but can it support terabytes of data?</a:t>
            </a:r>
            <a:endParaRPr lang="en-US" dirty="0"/>
          </a:p>
        </p:txBody>
      </p:sp>
      <p:sp>
        <p:nvSpPr>
          <p:cNvPr id="8" name="TextBox 7"/>
          <p:cNvSpPr txBox="1"/>
          <p:nvPr/>
        </p:nvSpPr>
        <p:spPr>
          <a:xfrm>
            <a:off x="203883" y="6488867"/>
            <a:ext cx="7311457" cy="301727"/>
          </a:xfrm>
          <a:prstGeom prst="rect">
            <a:avLst/>
          </a:prstGeom>
          <a:noFill/>
        </p:spPr>
        <p:txBody>
          <a:bodyPr wrap="none" rtlCol="0">
            <a:spAutoFit/>
          </a:bodyPr>
          <a:lstStyle/>
          <a:p>
            <a:pPr defTabSz="914367"/>
            <a:r>
              <a:rPr lang="en-US" sz="1372" i="1" dirty="0">
                <a:solidFill>
                  <a:srgbClr val="000000"/>
                </a:solidFill>
                <a:latin typeface="Segoe UI Light"/>
              </a:rPr>
              <a:t>* Based on Azure SQL Database Benchmark estimation and specific OLTP workload configuration</a:t>
            </a:r>
          </a:p>
        </p:txBody>
      </p:sp>
      <p:sp>
        <p:nvSpPr>
          <p:cNvPr id="9" name="Rectangle 8"/>
          <p:cNvSpPr/>
          <p:nvPr/>
        </p:nvSpPr>
        <p:spPr>
          <a:xfrm>
            <a:off x="4258018" y="2807000"/>
            <a:ext cx="7544909" cy="15931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Pure max data size</a:t>
            </a:r>
          </a:p>
          <a:p>
            <a:pPr defTabSz="914367">
              <a:lnSpc>
                <a:spcPts val="2353"/>
              </a:lnSpc>
            </a:pPr>
            <a:r>
              <a:rPr lang="en-US" sz="1961" dirty="0">
                <a:solidFill>
                  <a:srgbClr val="FFFFFF"/>
                </a:solidFill>
                <a:latin typeface="Segoe UI Light"/>
              </a:rPr>
              <a:t>Active portion of total data </a:t>
            </a:r>
          </a:p>
          <a:p>
            <a:pPr defTabSz="914367">
              <a:lnSpc>
                <a:spcPts val="2353"/>
              </a:lnSpc>
            </a:pPr>
            <a:r>
              <a:rPr lang="en-US" sz="1961" dirty="0">
                <a:solidFill>
                  <a:srgbClr val="FFFFFF"/>
                </a:solidFill>
                <a:latin typeface="Segoe UI Light"/>
              </a:rPr>
              <a:t>Amount of transactional workload the app will generate</a:t>
            </a:r>
          </a:p>
          <a:p>
            <a:pPr defTabSz="914367">
              <a:lnSpc>
                <a:spcPts val="2353"/>
              </a:lnSpc>
            </a:pPr>
            <a:r>
              <a:rPr lang="en-US" sz="1961" dirty="0">
                <a:solidFill>
                  <a:srgbClr val="FFFFFF"/>
                </a:solidFill>
                <a:latin typeface="Segoe UI Light"/>
              </a:rPr>
              <a:t>Largest amount of data that needs to live in the same transactional space (i.e. database)</a:t>
            </a:r>
          </a:p>
        </p:txBody>
      </p:sp>
      <p:sp>
        <p:nvSpPr>
          <p:cNvPr id="10" name="Rectangle 9"/>
          <p:cNvSpPr/>
          <p:nvPr/>
        </p:nvSpPr>
        <p:spPr>
          <a:xfrm>
            <a:off x="4258018" y="1710852"/>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DTU (throughput) currently up to 800 DTU or ~735 </a:t>
            </a:r>
            <a:r>
              <a:rPr lang="en-US" sz="1961" dirty="0" err="1">
                <a:solidFill>
                  <a:srgbClr val="FFFFFF"/>
                </a:solidFill>
                <a:latin typeface="Segoe UI Light"/>
              </a:rPr>
              <a:t>tx</a:t>
            </a:r>
            <a:r>
              <a:rPr lang="en-US" sz="1961" dirty="0">
                <a:solidFill>
                  <a:srgbClr val="FFFFFF"/>
                </a:solidFill>
                <a:latin typeface="Segoe UI Light"/>
              </a:rPr>
              <a:t>/second*</a:t>
            </a:r>
          </a:p>
          <a:p>
            <a:pPr defTabSz="914367">
              <a:lnSpc>
                <a:spcPts val="2353"/>
              </a:lnSpc>
            </a:pPr>
            <a:r>
              <a:rPr lang="en-US" sz="1961" dirty="0">
                <a:solidFill>
                  <a:srgbClr val="FFFFFF"/>
                </a:solidFill>
                <a:latin typeface="Segoe UI Light"/>
              </a:rPr>
              <a:t>Max DB size (up to 500GB)</a:t>
            </a:r>
          </a:p>
        </p:txBody>
      </p:sp>
      <p:sp>
        <p:nvSpPr>
          <p:cNvPr id="11" name="Rectangle 10"/>
          <p:cNvSpPr/>
          <p:nvPr/>
        </p:nvSpPr>
        <p:spPr>
          <a:xfrm>
            <a:off x="717452" y="2807001"/>
            <a:ext cx="3465865" cy="159312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Customer dimensions to consider</a:t>
            </a:r>
          </a:p>
        </p:txBody>
      </p:sp>
      <p:sp>
        <p:nvSpPr>
          <p:cNvPr id="12" name="Rectangle 11"/>
          <p:cNvSpPr/>
          <p:nvPr/>
        </p:nvSpPr>
        <p:spPr>
          <a:xfrm>
            <a:off x="717452" y="1710852"/>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SQL Database </a:t>
            </a:r>
          </a:p>
          <a:p>
            <a:pPr marL="672290" defTabSz="914367"/>
            <a:r>
              <a:rPr lang="en-US" sz="2745" dirty="0">
                <a:solidFill>
                  <a:srgbClr val="FFFFFF"/>
                </a:solidFill>
                <a:latin typeface="Segoe UI Light"/>
              </a:rPr>
              <a:t>scale up limits</a:t>
            </a:r>
          </a:p>
        </p:txBody>
      </p:sp>
      <p:grpSp>
        <p:nvGrpSpPr>
          <p:cNvPr id="13" name="Group 38"/>
          <p:cNvGrpSpPr>
            <a:grpSpLocks/>
          </p:cNvGrpSpPr>
          <p:nvPr/>
        </p:nvGrpSpPr>
        <p:grpSpPr bwMode="auto">
          <a:xfrm>
            <a:off x="837624" y="3295498"/>
            <a:ext cx="581716" cy="581716"/>
            <a:chOff x="-3781305" y="3065460"/>
            <a:chExt cx="1777999" cy="1777999"/>
          </a:xfrm>
          <a:solidFill>
            <a:schemeClr val="bg1"/>
          </a:solidFill>
        </p:grpSpPr>
        <p:sp>
          <p:nvSpPr>
            <p:cNvPr id="1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21724" y="1926475"/>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
        <p:nvSpPr>
          <p:cNvPr id="3" name="TextBox 2"/>
          <p:cNvSpPr txBox="1"/>
          <p:nvPr/>
        </p:nvSpPr>
        <p:spPr>
          <a:xfrm>
            <a:off x="540570" y="963832"/>
            <a:ext cx="9969541" cy="669832"/>
          </a:xfrm>
          <a:prstGeom prst="rect">
            <a:avLst/>
          </a:prstGeom>
          <a:noFill/>
        </p:spPr>
        <p:txBody>
          <a:bodyPr wrap="none" lIns="179285" tIns="143428" rIns="179285" bIns="143428" rtlCol="0">
            <a:spAutoFit/>
          </a:bodyPr>
          <a:lstStyle/>
          <a:p>
            <a:pPr defTabSz="914367">
              <a:lnSpc>
                <a:spcPct val="90000"/>
              </a:lnSpc>
              <a:spcAft>
                <a:spcPts val="588"/>
              </a:spcAft>
            </a:pPr>
            <a:r>
              <a:rPr lang="en-US" sz="2745" i="1" dirty="0">
                <a:solidFill>
                  <a:srgbClr val="005695"/>
                </a:solidFill>
                <a:latin typeface="Segoe UI Light"/>
              </a:rPr>
              <a:t>With SQL Database scale out technology, hard limits are mitigated</a:t>
            </a:r>
          </a:p>
        </p:txBody>
      </p:sp>
      <p:sp>
        <p:nvSpPr>
          <p:cNvPr id="19" name="Rectangle 18"/>
          <p:cNvSpPr/>
          <p:nvPr/>
        </p:nvSpPr>
        <p:spPr>
          <a:xfrm>
            <a:off x="4258018" y="4483314"/>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100 S2 for 5000 DTUs (max </a:t>
            </a:r>
            <a:r>
              <a:rPr lang="en-US" sz="1961" dirty="0" err="1">
                <a:solidFill>
                  <a:srgbClr val="FFFFFF"/>
                </a:solidFill>
                <a:latin typeface="Segoe UI Light"/>
              </a:rPr>
              <a:t>db</a:t>
            </a:r>
            <a:r>
              <a:rPr lang="en-US" sz="1961" dirty="0">
                <a:solidFill>
                  <a:srgbClr val="FFFFFF"/>
                </a:solidFill>
                <a:latin typeface="Segoe UI Light"/>
              </a:rPr>
              <a:t> size 25TB) </a:t>
            </a:r>
            <a:r>
              <a:rPr lang="en-US" sz="1961" i="1" dirty="0">
                <a:solidFill>
                  <a:srgbClr val="FFFFFF"/>
                </a:solidFill>
                <a:latin typeface="Segoe UI Light"/>
              </a:rPr>
              <a:t>($90,000/12 months)</a:t>
            </a:r>
          </a:p>
          <a:p>
            <a:pPr defTabSz="914367">
              <a:lnSpc>
                <a:spcPts val="2353"/>
              </a:lnSpc>
            </a:pPr>
            <a:r>
              <a:rPr lang="en-US" sz="1961" dirty="0">
                <a:solidFill>
                  <a:srgbClr val="FFFFFF"/>
                </a:solidFill>
                <a:latin typeface="Segoe UI Light"/>
              </a:rPr>
              <a:t>25 P2 for 5000 DTUs (max </a:t>
            </a:r>
            <a:r>
              <a:rPr lang="en-US" sz="1961" dirty="0" err="1">
                <a:solidFill>
                  <a:srgbClr val="FFFFFF"/>
                </a:solidFill>
                <a:latin typeface="Segoe UI Light"/>
              </a:rPr>
              <a:t>db</a:t>
            </a:r>
            <a:r>
              <a:rPr lang="en-US" sz="1961" dirty="0">
                <a:solidFill>
                  <a:srgbClr val="FFFFFF"/>
                </a:solidFill>
                <a:latin typeface="Segoe UI Light"/>
              </a:rPr>
              <a:t> size 12.5TB) </a:t>
            </a:r>
            <a:r>
              <a:rPr lang="en-US" sz="1961" i="1" dirty="0">
                <a:solidFill>
                  <a:srgbClr val="FFFFFF"/>
                </a:solidFill>
                <a:latin typeface="Segoe UI Light"/>
              </a:rPr>
              <a:t>($279,000/12 months)</a:t>
            </a:r>
          </a:p>
        </p:txBody>
      </p:sp>
      <p:sp>
        <p:nvSpPr>
          <p:cNvPr id="20" name="Rectangle 19"/>
          <p:cNvSpPr/>
          <p:nvPr/>
        </p:nvSpPr>
        <p:spPr>
          <a:xfrm>
            <a:off x="717452" y="4483314"/>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Scale out options</a:t>
            </a:r>
          </a:p>
        </p:txBody>
      </p:sp>
      <p:grpSp>
        <p:nvGrpSpPr>
          <p:cNvPr id="21" name="Group 38"/>
          <p:cNvGrpSpPr>
            <a:grpSpLocks/>
          </p:cNvGrpSpPr>
          <p:nvPr/>
        </p:nvGrpSpPr>
        <p:grpSpPr bwMode="auto">
          <a:xfrm>
            <a:off x="821724" y="4698937"/>
            <a:ext cx="581716" cy="581716"/>
            <a:chOff x="-3781305" y="3065460"/>
            <a:chExt cx="1777999" cy="1777999"/>
          </a:xfrm>
          <a:solidFill>
            <a:schemeClr val="bg1"/>
          </a:solidFill>
        </p:grpSpPr>
        <p:sp>
          <p:nvSpPr>
            <p:cNvPr id="2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1274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a:t>Storage Blob</a:t>
            </a:r>
          </a:p>
        </p:txBody>
      </p:sp>
      <p:pic>
        <p:nvPicPr>
          <p:cNvPr id="5" name="Picture 4"/>
          <p:cNvPicPr>
            <a:picLocks noChangeAspect="1"/>
          </p:cNvPicPr>
          <p:nvPr/>
        </p:nvPicPr>
        <p:blipFill>
          <a:blip r:embed="rId2"/>
          <a:stretch>
            <a:fillRect/>
          </a:stretch>
        </p:blipFill>
        <p:spPr>
          <a:xfrm>
            <a:off x="5281165" y="381093"/>
            <a:ext cx="1629670" cy="1409101"/>
          </a:xfrm>
          <a:prstGeom prst="rect">
            <a:avLst/>
          </a:prstGeom>
        </p:spPr>
      </p:pic>
    </p:spTree>
    <p:extLst>
      <p:ext uri="{BB962C8B-B14F-4D97-AF65-F5344CB8AC3E}">
        <p14:creationId xmlns:p14="http://schemas.microsoft.com/office/powerpoint/2010/main" val="204940344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2400"/>
              </a:spcAft>
              <a:buNone/>
            </a:pPr>
            <a:r>
              <a:rPr lang="en-US" sz="4400" dirty="0">
                <a:solidFill>
                  <a:schemeClr val="bg1"/>
                </a:solidFill>
                <a:latin typeface="+mj-lt"/>
              </a:rPr>
              <a:t>Focus on logical vs. physical administration</a:t>
            </a:r>
          </a:p>
          <a:p>
            <a:pPr marL="252000" lvl="1" indent="0" defTabSz="914325">
              <a:spcBef>
                <a:spcPts val="0"/>
              </a:spcBef>
              <a:spcAft>
                <a:spcPts val="2400"/>
              </a:spcAft>
              <a:buNone/>
            </a:pPr>
            <a:r>
              <a:rPr lang="en-US" sz="4400" dirty="0">
                <a:solidFill>
                  <a:schemeClr val="bg1"/>
                </a:solidFill>
                <a:latin typeface="+mj-lt"/>
              </a:rPr>
              <a:t>Database and log files automatically placed</a:t>
            </a:r>
          </a:p>
          <a:p>
            <a:pPr marL="252000" lvl="1" indent="0" defTabSz="914325">
              <a:spcBef>
                <a:spcPts val="0"/>
              </a:spcBef>
              <a:spcAft>
                <a:spcPts val="2400"/>
              </a:spcAft>
              <a:buNone/>
            </a:pPr>
            <a:r>
              <a:rPr lang="en-US" sz="4400" dirty="0">
                <a:solidFill>
                  <a:schemeClr val="bg1"/>
                </a:solidFill>
                <a:latin typeface="+mj-lt"/>
              </a:rPr>
              <a:t>Three high-availability replicas maintained for every database</a:t>
            </a:r>
          </a:p>
          <a:p>
            <a:pPr marL="252000" lvl="1" indent="0" defTabSz="914325">
              <a:spcBef>
                <a:spcPts val="0"/>
              </a:spcBef>
              <a:spcAft>
                <a:spcPts val="2400"/>
              </a:spcAft>
              <a:buNone/>
            </a:pPr>
            <a:r>
              <a:rPr lang="en-US" sz="4400" dirty="0">
                <a:solidFill>
                  <a:schemeClr val="bg1"/>
                </a:solidFill>
                <a:latin typeface="+mj-lt"/>
              </a:rPr>
              <a:t>Tables require a clustered index</a:t>
            </a:r>
          </a:p>
          <a:p>
            <a:pPr marL="252000" lvl="1" indent="0" defTabSz="914325">
              <a:spcBef>
                <a:spcPts val="0"/>
              </a:spcBef>
              <a:spcAft>
                <a:spcPts val="2400"/>
              </a:spcAft>
              <a:buNone/>
            </a:pPr>
            <a:r>
              <a:rPr lang="en-US" sz="4400" dirty="0">
                <a:solidFill>
                  <a:schemeClr val="bg1"/>
                </a:solidFill>
                <a:latin typeface="+mj-lt"/>
              </a:rPr>
              <a:t>Maximum database size is 500 GB</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Azure SQL Database vs. SQL Server</a:t>
            </a:r>
          </a:p>
        </p:txBody>
      </p:sp>
      <p:sp>
        <p:nvSpPr>
          <p:cNvPr id="2" name="Rectangle 1"/>
          <p:cNvSpPr/>
          <p:nvPr/>
        </p:nvSpPr>
        <p:spPr>
          <a:xfrm>
            <a:off x="0" y="89416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ectangle 4"/>
          <p:cNvSpPr/>
          <p:nvPr/>
        </p:nvSpPr>
        <p:spPr>
          <a:xfrm>
            <a:off x="0" y="1700489"/>
            <a:ext cx="12192000" cy="85831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p:cNvSpPr/>
          <p:nvPr/>
        </p:nvSpPr>
        <p:spPr>
          <a:xfrm>
            <a:off x="0" y="2558803"/>
            <a:ext cx="12192000" cy="1615440"/>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ctangle 8"/>
          <p:cNvSpPr/>
          <p:nvPr/>
        </p:nvSpPr>
        <p:spPr>
          <a:xfrm>
            <a:off x="0" y="417424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ctangle 9"/>
          <p:cNvSpPr/>
          <p:nvPr/>
        </p:nvSpPr>
        <p:spPr>
          <a:xfrm>
            <a:off x="0" y="4980569"/>
            <a:ext cx="12192000" cy="91579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2" name="Picture 11"/>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8134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0"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xit" presetSubtype="0" fill="hold" grpId="0"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xit" presetSubtype="0" fill="hold" grpId="0"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9"/>
                                        </p:tgtEl>
                                      </p:cBhvr>
                                    </p:animEffect>
                                    <p:set>
                                      <p:cBhvr>
                                        <p:cTn id="4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5" grpId="2" animBg="1"/>
      <p:bldP spid="8" grpId="0" animBg="1"/>
      <p:bldP spid="8" grpId="1" animBg="1"/>
      <p:bldP spid="8" grpId="2" animBg="1"/>
      <p:bldP spid="9" grpId="0" animBg="1"/>
      <p:bldP spid="9" grpId="1" animBg="1"/>
      <p:bldP spid="9" grpId="2"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8228" y="3978153"/>
            <a:ext cx="4916928" cy="2765773"/>
          </a:xfrm>
          <a:prstGeom prst="rect">
            <a:avLst/>
          </a:prstGeom>
        </p:spPr>
      </p:pic>
      <p:sp>
        <p:nvSpPr>
          <p:cNvPr id="6" name="Content Placeholder 2"/>
          <p:cNvSpPr txBox="1">
            <a:spLocks/>
          </p:cNvSpPr>
          <p:nvPr/>
        </p:nvSpPr>
        <p:spPr>
          <a:xfrm>
            <a:off x="-1" y="530942"/>
            <a:ext cx="12192001"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3200" dirty="0">
                <a:solidFill>
                  <a:schemeClr val="bg1"/>
                </a:solidFill>
                <a:latin typeface="+mj-lt"/>
              </a:rPr>
              <a:t>Alternative to traditional script based approach</a:t>
            </a:r>
          </a:p>
          <a:p>
            <a:pPr marL="252000" lvl="1" indent="0" defTabSz="914325">
              <a:spcBef>
                <a:spcPts val="0"/>
              </a:spcBef>
              <a:spcAft>
                <a:spcPts val="1200"/>
              </a:spcAft>
              <a:buNone/>
            </a:pPr>
            <a:r>
              <a:rPr lang="en-US" sz="3200" dirty="0">
                <a:solidFill>
                  <a:schemeClr val="bg1"/>
                </a:solidFill>
                <a:latin typeface="+mj-lt"/>
              </a:rPr>
              <a:t>Dramatically simplifies deployment, migration and versioning of databases</a:t>
            </a:r>
          </a:p>
          <a:p>
            <a:pPr marL="252000" lvl="1" indent="0" defTabSz="914325">
              <a:spcBef>
                <a:spcPts val="0"/>
              </a:spcBef>
              <a:spcAft>
                <a:spcPts val="1200"/>
              </a:spcAft>
              <a:buNone/>
            </a:pPr>
            <a:r>
              <a:rPr lang="en-US" sz="3200" dirty="0">
                <a:solidFill>
                  <a:schemeClr val="bg1"/>
                </a:solidFill>
                <a:latin typeface="+mj-lt"/>
              </a:rPr>
              <a:t>Provides a single unit of deployment for schema (dacpac) or for schema + data (bacpac)</a:t>
            </a:r>
          </a:p>
          <a:p>
            <a:pPr marL="252000" lvl="1" indent="0" defTabSz="914325">
              <a:spcBef>
                <a:spcPts val="0"/>
              </a:spcBef>
              <a:spcAft>
                <a:spcPts val="1200"/>
              </a:spcAft>
              <a:buNone/>
            </a:pPr>
            <a:r>
              <a:rPr lang="en-US" sz="3200" dirty="0">
                <a:solidFill>
                  <a:schemeClr val="bg1"/>
                </a:solidFill>
                <a:latin typeface="+mj-lt"/>
              </a:rPr>
              <a:t>Supports automatic versioning of</a:t>
            </a:r>
            <a:br>
              <a:rPr lang="en-US" sz="3200" dirty="0">
                <a:solidFill>
                  <a:schemeClr val="bg1"/>
                </a:solidFill>
                <a:latin typeface="+mj-lt"/>
              </a:rPr>
            </a:br>
            <a:r>
              <a:rPr lang="en-US" sz="3200" dirty="0">
                <a:solidFill>
                  <a:schemeClr val="bg1"/>
                </a:solidFill>
                <a:latin typeface="+mj-lt"/>
              </a:rPr>
              <a:t>database schemas</a:t>
            </a:r>
          </a:p>
          <a:p>
            <a:pPr marL="252000" lvl="1" indent="0" defTabSz="914325">
              <a:spcBef>
                <a:spcPts val="0"/>
              </a:spcBef>
              <a:spcAft>
                <a:spcPts val="1200"/>
              </a:spcAft>
              <a:buNone/>
            </a:pPr>
            <a:r>
              <a:rPr lang="en-US" sz="3200" dirty="0">
                <a:solidFill>
                  <a:schemeClr val="bg1"/>
                </a:solidFill>
                <a:latin typeface="+mj-lt"/>
              </a:rPr>
              <a:t>Supports platform targeting for both</a:t>
            </a:r>
            <a:br>
              <a:rPr lang="en-US" sz="3200" dirty="0">
                <a:solidFill>
                  <a:schemeClr val="bg1"/>
                </a:solidFill>
                <a:latin typeface="+mj-lt"/>
              </a:rPr>
            </a:br>
            <a:r>
              <a:rPr lang="en-US" sz="3200" dirty="0">
                <a:solidFill>
                  <a:schemeClr val="bg1"/>
                </a:solidFill>
                <a:latin typeface="+mj-lt"/>
              </a:rPr>
              <a:t>SQL Server (2005 and above)</a:t>
            </a:r>
            <a:br>
              <a:rPr lang="en-US" sz="3200" dirty="0">
                <a:solidFill>
                  <a:schemeClr val="bg1"/>
                </a:solidFill>
                <a:latin typeface="+mj-lt"/>
              </a:rPr>
            </a:br>
            <a:r>
              <a:rPr lang="en-US" sz="3200" dirty="0">
                <a:solidFill>
                  <a:schemeClr val="bg1"/>
                </a:solidFill>
                <a:latin typeface="+mj-lt"/>
              </a:rPr>
              <a:t>and SQL Database</a:t>
            </a:r>
          </a:p>
          <a:p>
            <a:pPr marL="252000" lvl="1" indent="0" defTabSz="914325">
              <a:spcBef>
                <a:spcPts val="0"/>
              </a:spcBef>
              <a:spcAft>
                <a:spcPts val="1200"/>
              </a:spcAft>
              <a:buNone/>
            </a:pPr>
            <a:r>
              <a:rPr lang="en-US" sz="3200" dirty="0">
                <a:solidFill>
                  <a:schemeClr val="bg1"/>
                </a:solidFill>
                <a:latin typeface="+mj-lt"/>
              </a:rPr>
              <a:t>Build from scratch</a:t>
            </a:r>
            <a:br>
              <a:rPr lang="en-US" sz="3200" dirty="0">
                <a:solidFill>
                  <a:schemeClr val="bg1"/>
                </a:solidFill>
                <a:latin typeface="+mj-lt"/>
              </a:rPr>
            </a:br>
            <a:r>
              <a:rPr lang="en-US" sz="3200" dirty="0">
                <a:solidFill>
                  <a:schemeClr val="bg1"/>
                </a:solidFill>
                <a:latin typeface="+mj-lt"/>
              </a:rPr>
              <a:t>or extract from existing </a:t>
            </a:r>
            <a:r>
              <a:rPr lang="en-US" sz="3200" dirty="0" err="1">
                <a:solidFill>
                  <a:schemeClr val="bg1"/>
                </a:solidFill>
                <a:latin typeface="+mj-lt"/>
              </a:rPr>
              <a:t>db</a:t>
            </a:r>
            <a:endParaRPr lang="en-US" sz="3200" dirty="0">
              <a:solidFill>
                <a:schemeClr val="bg1"/>
              </a:solidFill>
              <a:latin typeface="+mj-lt"/>
            </a:endParaRP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Data-Tier Application Framework (DAC </a:t>
            </a:r>
            <a:r>
              <a:rPr lang="en-US" dirty="0" err="1"/>
              <a:t>Fx</a:t>
            </a:r>
            <a:r>
              <a:rPr lang="en-US" dirty="0"/>
              <a:t>)</a:t>
            </a:r>
          </a:p>
        </p:txBody>
      </p:sp>
      <p:pic>
        <p:nvPicPr>
          <p:cNvPr id="8" name="Picture 7"/>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76717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530942"/>
            <a:ext cx="12192000"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4000" dirty="0">
                <a:solidFill>
                  <a:schemeClr val="bg1"/>
                </a:solidFill>
                <a:latin typeface="+mj-lt"/>
              </a:rPr>
              <a:t>SQL Server Data Tools</a:t>
            </a:r>
          </a:p>
          <a:p>
            <a:pPr marL="252000" lvl="1" indent="0" defTabSz="914325">
              <a:spcBef>
                <a:spcPts val="0"/>
              </a:spcBef>
              <a:spcAft>
                <a:spcPts val="1200"/>
              </a:spcAft>
              <a:buNone/>
            </a:pPr>
            <a:endParaRPr lang="en-US" sz="4000" dirty="0">
              <a:solidFill>
                <a:schemeClr val="bg1"/>
              </a:solidFill>
              <a:latin typeface="+mj-lt"/>
            </a:endParaRPr>
          </a:p>
          <a:p>
            <a:pPr marL="252000" lvl="1" indent="0" defTabSz="914325">
              <a:spcBef>
                <a:spcPts val="0"/>
              </a:spcBef>
              <a:spcAft>
                <a:spcPts val="1200"/>
              </a:spcAft>
              <a:buNone/>
            </a:pPr>
            <a:r>
              <a:rPr lang="en-US" sz="4000" dirty="0">
                <a:solidFill>
                  <a:schemeClr val="bg1"/>
                </a:solidFill>
                <a:latin typeface="+mj-lt"/>
              </a:rPr>
              <a:t>SQL Server 2012/2014 Management Studio</a:t>
            </a:r>
          </a:p>
          <a:p>
            <a:pPr marL="252000" lvl="1" indent="0" defTabSz="914325">
              <a:spcBef>
                <a:spcPts val="0"/>
              </a:spcBef>
              <a:spcAft>
                <a:spcPts val="1200"/>
              </a:spcAft>
              <a:buNone/>
            </a:pPr>
            <a:endParaRPr lang="en-US" sz="4000" dirty="0">
              <a:solidFill>
                <a:schemeClr val="bg1"/>
              </a:solidFill>
              <a:latin typeface="+mj-lt"/>
            </a:endParaRPr>
          </a:p>
          <a:p>
            <a:pPr marL="252000" lvl="1" indent="0" defTabSz="914325">
              <a:spcBef>
                <a:spcPts val="0"/>
              </a:spcBef>
              <a:spcAft>
                <a:spcPts val="1200"/>
              </a:spcAft>
              <a:buNone/>
            </a:pPr>
            <a:r>
              <a:rPr lang="en-US" sz="4000" dirty="0">
                <a:solidFill>
                  <a:schemeClr val="bg1"/>
                </a:solidFill>
                <a:latin typeface="+mj-lt"/>
              </a:rPr>
              <a:t>SQL Database Import/Export Service</a:t>
            </a:r>
          </a:p>
          <a:p>
            <a:pPr marL="252000" lvl="1" indent="0" defTabSz="914325">
              <a:spcBef>
                <a:spcPts val="0"/>
              </a:spcBef>
              <a:spcAft>
                <a:spcPts val="1200"/>
              </a:spcAft>
              <a:buNone/>
            </a:pPr>
            <a:endParaRPr lang="en-US" sz="4000" dirty="0">
              <a:solidFill>
                <a:schemeClr val="bg1"/>
              </a:solidFill>
              <a:latin typeface="+mj-lt"/>
            </a:endParaRPr>
          </a:p>
          <a:p>
            <a:pPr marL="252000" lvl="1" indent="0" defTabSz="914325">
              <a:spcBef>
                <a:spcPts val="0"/>
              </a:spcBef>
              <a:spcAft>
                <a:spcPts val="1200"/>
              </a:spcAft>
              <a:buNone/>
            </a:pPr>
            <a:r>
              <a:rPr lang="en-US" sz="4000" dirty="0">
                <a:solidFill>
                  <a:schemeClr val="bg1"/>
                </a:solidFill>
                <a:latin typeface="+mj-lt"/>
              </a:rPr>
              <a:t>http://sqldacexamples.codeplex.com</a:t>
            </a: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How To Get The Latest DAC </a:t>
            </a:r>
            <a:r>
              <a:rPr lang="en-US" dirty="0" err="1"/>
              <a:t>Fx</a:t>
            </a:r>
            <a:endParaRPr lang="en-US" dirty="0"/>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000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animEffect transition="in" filter="fade">
                                      <p:cBhvr>
                                        <p:cTn id="16"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3600" dirty="0" err="1">
                <a:solidFill>
                  <a:schemeClr val="bg1"/>
                </a:solidFill>
                <a:latin typeface="+mj-lt"/>
              </a:rPr>
              <a:t>loginmanager</a:t>
            </a:r>
            <a:r>
              <a:rPr lang="en-US" sz="3600" dirty="0">
                <a:solidFill>
                  <a:schemeClr val="bg1"/>
                </a:solidFill>
                <a:latin typeface="+mj-lt"/>
              </a:rPr>
              <a:t> role:</a:t>
            </a:r>
            <a:br>
              <a:rPr lang="en-US" sz="4400" dirty="0">
                <a:solidFill>
                  <a:schemeClr val="bg1"/>
                </a:solidFill>
                <a:latin typeface="+mj-lt"/>
              </a:rPr>
            </a:br>
            <a:r>
              <a:rPr lang="en-US" sz="4400" dirty="0">
                <a:solidFill>
                  <a:schemeClr val="bg1"/>
                </a:solidFill>
                <a:latin typeface="+mj-lt"/>
              </a:rPr>
              <a:t>Server-Level security role for creating logins</a:t>
            </a:r>
          </a:p>
          <a:p>
            <a:pPr marL="252000" lvl="1" indent="0" defTabSz="914325">
              <a:spcBef>
                <a:spcPts val="1200"/>
              </a:spcBef>
              <a:buNone/>
            </a:pPr>
            <a:r>
              <a:rPr lang="en-US" sz="3600" dirty="0" err="1">
                <a:solidFill>
                  <a:schemeClr val="bg1"/>
                </a:solidFill>
                <a:latin typeface="+mj-lt"/>
              </a:rPr>
              <a:t>dbmanager</a:t>
            </a:r>
            <a:r>
              <a:rPr lang="en-US" sz="3600" dirty="0">
                <a:solidFill>
                  <a:schemeClr val="bg1"/>
                </a:solidFill>
                <a:latin typeface="+mj-lt"/>
              </a:rPr>
              <a:t> role:</a:t>
            </a:r>
            <a:br>
              <a:rPr lang="en-US" sz="4400" dirty="0">
                <a:solidFill>
                  <a:schemeClr val="bg1"/>
                </a:solidFill>
                <a:latin typeface="+mj-lt"/>
              </a:rPr>
            </a:br>
            <a:r>
              <a:rPr lang="en-US" sz="4400" dirty="0">
                <a:solidFill>
                  <a:schemeClr val="bg1"/>
                </a:solidFill>
                <a:latin typeface="+mj-lt"/>
              </a:rPr>
              <a:t>Server-Level security role for creating databases</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Server Security</a:t>
            </a:r>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36122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Manage users with </a:t>
            </a:r>
            <a:br>
              <a:rPr lang="en-US" sz="4400" dirty="0">
                <a:solidFill>
                  <a:schemeClr val="bg1"/>
                </a:solidFill>
                <a:latin typeface="+mj-lt"/>
              </a:rPr>
            </a:br>
            <a:r>
              <a:rPr lang="en-US" sz="4400" dirty="0">
                <a:solidFill>
                  <a:schemeClr val="bg1"/>
                </a:solidFill>
                <a:latin typeface="+mj-lt"/>
              </a:rPr>
              <a:t>CREATE / ALTER / DROP USER commands</a:t>
            </a:r>
          </a:p>
          <a:p>
            <a:pPr marL="252000" lvl="1" indent="0" defTabSz="914325">
              <a:spcBef>
                <a:spcPts val="1200"/>
              </a:spcBef>
              <a:buNone/>
            </a:pPr>
            <a:r>
              <a:rPr lang="en-US" sz="4400" dirty="0">
                <a:solidFill>
                  <a:schemeClr val="bg1"/>
                </a:solidFill>
                <a:latin typeface="+mj-lt"/>
              </a:rPr>
              <a:t>Add users to roles via </a:t>
            </a:r>
            <a:r>
              <a:rPr lang="en-US" sz="4400" dirty="0" err="1">
                <a:solidFill>
                  <a:schemeClr val="bg1"/>
                </a:solidFill>
                <a:latin typeface="+mj-lt"/>
              </a:rPr>
              <a:t>sp_add_rolemember</a:t>
            </a:r>
            <a:r>
              <a:rPr lang="en-US" sz="4400" dirty="0">
                <a:solidFill>
                  <a:schemeClr val="bg1"/>
                </a:solidFill>
                <a:latin typeface="+mj-lt"/>
              </a:rPr>
              <a:t> to grant privileges</a:t>
            </a:r>
          </a:p>
          <a:p>
            <a:pPr marL="252000" lvl="1" indent="0" defTabSz="914325">
              <a:spcBef>
                <a:spcPts val="1200"/>
              </a:spcBef>
              <a:buNone/>
            </a:pPr>
            <a:r>
              <a:rPr lang="en-US" sz="4400" dirty="0">
                <a:solidFill>
                  <a:schemeClr val="bg1"/>
                </a:solidFill>
                <a:latin typeface="+mj-lt"/>
              </a:rPr>
              <a:t>Utilize schemas where appropriate</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Security</a:t>
            </a:r>
          </a:p>
        </p:txBody>
      </p:sp>
      <p:sp>
        <p:nvSpPr>
          <p:cNvPr id="8"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38467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a:bodyPr>
          <a:lstStyle/>
          <a:p>
            <a:r>
              <a:rPr lang="en-US" dirty="0"/>
              <a:t>Connecting To SQL Database</a:t>
            </a:r>
          </a:p>
        </p:txBody>
      </p:sp>
      <p:sp>
        <p:nvSpPr>
          <p:cNvPr id="5" name="Content Placeholder 4"/>
          <p:cNvSpPr>
            <a:spLocks noGrp="1"/>
          </p:cNvSpPr>
          <p:nvPr>
            <p:ph type="body" sz="quarter" idx="4294967295"/>
          </p:nvPr>
        </p:nvSpPr>
        <p:spPr>
          <a:xfrm>
            <a:off x="0" y="0"/>
            <a:ext cx="12192000" cy="6858000"/>
          </a:xfrm>
          <a:prstGeom prst="rect">
            <a:avLst/>
          </a:prstGeom>
        </p:spPr>
        <p:txBody>
          <a:bodyPr>
            <a:noAutofit/>
          </a:bodyPr>
          <a:lstStyle/>
          <a:p>
            <a:pPr marL="252000" algn="l">
              <a:spcBef>
                <a:spcPts val="1200"/>
              </a:spcBef>
            </a:pPr>
            <a:r>
              <a:rPr lang="en-US" sz="4400" dirty="0"/>
              <a:t>Tabular Data Stream (TDS) protocol over TCP/IP</a:t>
            </a:r>
          </a:p>
          <a:p>
            <a:pPr marL="252000" algn="l">
              <a:spcBef>
                <a:spcPts val="1200"/>
              </a:spcBef>
            </a:pPr>
            <a:r>
              <a:rPr lang="en-US" sz="4400" dirty="0"/>
              <a:t>SSL required</a:t>
            </a:r>
          </a:p>
        </p:txBody>
      </p:sp>
      <p:sp>
        <p:nvSpPr>
          <p:cNvPr id="6" name="TextBox 5"/>
          <p:cNvSpPr txBox="1"/>
          <p:nvPr/>
        </p:nvSpPr>
        <p:spPr>
          <a:xfrm>
            <a:off x="6203379" y="3644656"/>
            <a:ext cx="5153553" cy="3000821"/>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add</a:t>
            </a:r>
            <a:r>
              <a:rPr lang="en-US" sz="1600" dirty="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Source=</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9021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518405" y="2165837"/>
            <a:ext cx="7155190" cy="2526327"/>
            <a:chOff x="3461476" y="1728692"/>
            <a:chExt cx="7155190" cy="2526327"/>
          </a:xfrm>
        </p:grpSpPr>
        <p:grpSp>
          <p:nvGrpSpPr>
            <p:cNvPr id="6" name="Group 5"/>
            <p:cNvGrpSpPr/>
            <p:nvPr/>
          </p:nvGrpSpPr>
          <p:grpSpPr>
            <a:xfrm>
              <a:off x="3461476" y="1728692"/>
              <a:ext cx="7107833" cy="923330"/>
              <a:chOff x="3472289" y="1728692"/>
              <a:chExt cx="7107833" cy="923330"/>
            </a:xfrm>
          </p:grpSpPr>
          <p:sp>
            <p:nvSpPr>
              <p:cNvPr id="10" name="TextBox 9"/>
              <p:cNvSpPr txBox="1"/>
              <p:nvPr/>
            </p:nvSpPr>
            <p:spPr>
              <a:xfrm>
                <a:off x="4421095" y="1728692"/>
                <a:ext cx="6159027"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On The Server</a:t>
                </a:r>
              </a:p>
            </p:txBody>
          </p:sp>
          <p:sp>
            <p:nvSpPr>
              <p:cNvPr id="12" name="Freeform 58"/>
              <p:cNvSpPr>
                <a:spLocks noEditPoints="1"/>
              </p:cNvSpPr>
              <p:nvPr/>
            </p:nvSpPr>
            <p:spPr bwMode="black">
              <a:xfrm>
                <a:off x="3472289" y="1812501"/>
                <a:ext cx="705075" cy="7557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nvGrpSpPr>
            <p:cNvPr id="3" name="Group 2"/>
            <p:cNvGrpSpPr/>
            <p:nvPr/>
          </p:nvGrpSpPr>
          <p:grpSpPr>
            <a:xfrm>
              <a:off x="3461476" y="3331689"/>
              <a:ext cx="7155190" cy="923330"/>
              <a:chOff x="3461476" y="4428969"/>
              <a:chExt cx="7155190" cy="923330"/>
            </a:xfrm>
          </p:grpSpPr>
          <p:sp>
            <p:nvSpPr>
              <p:cNvPr id="7" name="TextBox 6"/>
              <p:cNvSpPr txBox="1"/>
              <p:nvPr/>
            </p:nvSpPr>
            <p:spPr>
              <a:xfrm>
                <a:off x="4339816" y="4428969"/>
                <a:ext cx="6276850"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Within The Database</a:t>
                </a:r>
              </a:p>
            </p:txBody>
          </p:sp>
          <p:sp>
            <p:nvSpPr>
              <p:cNvPr id="13" name="Freeform 83"/>
              <p:cNvSpPr>
                <a:spLocks noEditPoints="1"/>
              </p:cNvSpPr>
              <p:nvPr/>
            </p:nvSpPr>
            <p:spPr bwMode="black">
              <a:xfrm>
                <a:off x="3461476" y="4541652"/>
                <a:ext cx="715888" cy="755713"/>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sp>
        <p:nvSpPr>
          <p:cNvPr id="11"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There are two ways to Secure a database</a:t>
            </a:r>
          </a:p>
        </p:txBody>
      </p:sp>
      <p:pic>
        <p:nvPicPr>
          <p:cNvPr id="14" name="Picture 1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652038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SQL authentication supported</a:t>
            </a:r>
          </a:p>
          <a:p>
            <a:pPr marL="252000" lvl="1" indent="0" defTabSz="914325">
              <a:spcBef>
                <a:spcPts val="1200"/>
              </a:spcBef>
              <a:buNone/>
            </a:pPr>
            <a:r>
              <a:rPr lang="en-US" sz="4400" dirty="0">
                <a:solidFill>
                  <a:schemeClr val="bg1"/>
                </a:solidFill>
                <a:latin typeface="+mj-lt"/>
              </a:rPr>
              <a:t>No Integrated authentication</a:t>
            </a:r>
          </a:p>
          <a:p>
            <a:pPr marL="252000" lvl="1" indent="0" defTabSz="914325">
              <a:spcBef>
                <a:spcPts val="1200"/>
              </a:spcBef>
              <a:buNone/>
            </a:pPr>
            <a:r>
              <a:rPr lang="en-US" sz="4400" dirty="0">
                <a:solidFill>
                  <a:schemeClr val="bg1"/>
                </a:solidFill>
                <a:latin typeface="+mj-lt"/>
              </a:rPr>
              <a:t>The Admin login is similar to </a:t>
            </a:r>
            <a:r>
              <a:rPr lang="en-US" sz="4400" dirty="0" err="1">
                <a:solidFill>
                  <a:schemeClr val="bg1"/>
                </a:solidFill>
                <a:latin typeface="+mj-lt"/>
              </a:rPr>
              <a:t>sa</a:t>
            </a:r>
            <a:endParaRPr lang="en-US" sz="4400" dirty="0">
              <a:solidFill>
                <a:schemeClr val="bg1"/>
              </a:solidFill>
              <a:latin typeface="+mj-lt"/>
            </a:endParaRPr>
          </a:p>
          <a:p>
            <a:pPr marL="252000" lvl="1" indent="0" defTabSz="914325">
              <a:spcBef>
                <a:spcPts val="1200"/>
              </a:spcBef>
              <a:buNone/>
            </a:pPr>
            <a:r>
              <a:rPr lang="en-US" sz="4400" dirty="0">
                <a:solidFill>
                  <a:schemeClr val="bg1"/>
                </a:solidFill>
                <a:latin typeface="+mj-lt"/>
              </a:rPr>
              <a:t>Connect to master to administer logins</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altLang="zh-CN" dirty="0"/>
              <a:t>On The Server</a:t>
            </a:r>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75975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Logins require an associated user account</a:t>
            </a:r>
          </a:p>
          <a:p>
            <a:pPr marL="252000" lvl="1" indent="0" defTabSz="914325">
              <a:spcBef>
                <a:spcPts val="1200"/>
              </a:spcBef>
              <a:buNone/>
            </a:pPr>
            <a:r>
              <a:rPr lang="en-US" sz="4400" dirty="0">
                <a:solidFill>
                  <a:schemeClr val="bg1"/>
                </a:solidFill>
                <a:latin typeface="+mj-lt"/>
              </a:rPr>
              <a:t>Admin login is automatically associated with </a:t>
            </a:r>
            <a:r>
              <a:rPr lang="en-US" sz="4400" dirty="0" err="1">
                <a:solidFill>
                  <a:schemeClr val="bg1"/>
                </a:solidFill>
                <a:latin typeface="+mj-lt"/>
              </a:rPr>
              <a:t>dbo</a:t>
            </a:r>
            <a:endParaRPr lang="en-US" sz="4400" dirty="0">
              <a:solidFill>
                <a:schemeClr val="bg1"/>
              </a:solidFill>
              <a:latin typeface="+mj-lt"/>
            </a:endParaRPr>
          </a:p>
          <a:p>
            <a:pPr marL="252000" lvl="1" indent="0" defTabSz="914325">
              <a:spcBef>
                <a:spcPts val="1200"/>
              </a:spcBef>
              <a:buNone/>
            </a:pPr>
            <a:r>
              <a:rPr lang="en-US" sz="4400" dirty="0">
                <a:solidFill>
                  <a:schemeClr val="bg1"/>
                </a:solidFill>
                <a:latin typeface="+mj-lt"/>
              </a:rPr>
              <a:t>The </a:t>
            </a:r>
            <a:r>
              <a:rPr lang="en-US" sz="4400" dirty="0" err="1">
                <a:solidFill>
                  <a:schemeClr val="bg1"/>
                </a:solidFill>
                <a:latin typeface="+mj-lt"/>
              </a:rPr>
              <a:t>dbo</a:t>
            </a:r>
            <a:r>
              <a:rPr lang="en-US" sz="4400" dirty="0">
                <a:solidFill>
                  <a:schemeClr val="bg1"/>
                </a:solidFill>
                <a:latin typeface="+mj-lt"/>
              </a:rPr>
              <a:t> has full rights in the database</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altLang="zh-CN" dirty="0"/>
              <a:t>Within The Database</a:t>
            </a:r>
          </a:p>
        </p:txBody>
      </p:sp>
      <p:sp>
        <p:nvSpPr>
          <p:cNvPr id="10"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12987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a:bodyPr>
          <a:lstStyle/>
          <a:p>
            <a:r>
              <a:rPr lang="en-US" dirty="0"/>
              <a:t>SQL Database Security with the Firewall</a:t>
            </a:r>
          </a:p>
        </p:txBody>
      </p:sp>
      <p:sp>
        <p:nvSpPr>
          <p:cNvPr id="5" name="Content Placeholder 4"/>
          <p:cNvSpPr>
            <a:spLocks noGrp="1"/>
          </p:cNvSpPr>
          <p:nvPr>
            <p:ph type="body" sz="quarter" idx="4294967295"/>
          </p:nvPr>
        </p:nvSpPr>
        <p:spPr>
          <a:xfrm>
            <a:off x="0" y="574675"/>
            <a:ext cx="12192000" cy="4073525"/>
          </a:xfrm>
          <a:prstGeom prst="rect">
            <a:avLst/>
          </a:prstGeom>
        </p:spPr>
        <p:txBody>
          <a:bodyPr>
            <a:noAutofit/>
          </a:bodyPr>
          <a:lstStyle/>
          <a:p>
            <a:pPr marL="252000" algn="l"/>
            <a:r>
              <a:rPr lang="en-US" sz="3600" dirty="0"/>
              <a:t>IP Address-based access control for SQL Database</a:t>
            </a:r>
          </a:p>
          <a:p>
            <a:pPr marL="252000" algn="l"/>
            <a:r>
              <a:rPr lang="en-US" sz="3600" dirty="0"/>
              <a:t>Rules can be defined at the server and database</a:t>
            </a:r>
          </a:p>
          <a:p>
            <a:pPr marL="252000" algn="l"/>
            <a:r>
              <a:rPr lang="en-US" sz="3600" dirty="0"/>
              <a:t>No IP authorized by default</a:t>
            </a:r>
          </a:p>
          <a:p>
            <a:pPr marL="252000" algn="l"/>
            <a:r>
              <a:rPr lang="en-US" sz="3600" dirty="0"/>
              <a:t>Configurable using the SQL Database Portal and REST API</a:t>
            </a:r>
          </a:p>
          <a:p>
            <a:pPr marL="252000" algn="l"/>
            <a:r>
              <a:rPr lang="en-US" sz="3600" dirty="0"/>
              <a:t>Option to disable/enable access from applications hosted in Microsoft Azure</a:t>
            </a:r>
          </a:p>
        </p:txBody>
      </p:sp>
      <p:pic>
        <p:nvPicPr>
          <p:cNvPr id="1026" name="Picture 2" descr="C:\Users\Magnus\AppData\Local\Temp\SNAGHTMLd37186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026" y="4395019"/>
            <a:ext cx="9163948" cy="23413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49918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6224" y="3873501"/>
            <a:ext cx="11019553" cy="950913"/>
          </a:xfrm>
        </p:spPr>
        <p:txBody>
          <a:bodyPr/>
          <a:lstStyle/>
          <a:p>
            <a:pPr defTabSz="914400">
              <a:tabLst>
                <a:tab pos="10804525" algn="r"/>
              </a:tabLst>
            </a:pPr>
            <a:r>
              <a:rPr lang="en-US" dirty="0"/>
              <a:t>Block Blob	Page Blob</a:t>
            </a:r>
          </a:p>
          <a:p>
            <a:endParaRPr lang="en-US" dirty="0"/>
          </a:p>
        </p:txBody>
      </p:sp>
      <p:sp>
        <p:nvSpPr>
          <p:cNvPr id="3" name="Title 2"/>
          <p:cNvSpPr>
            <a:spLocks noGrp="1"/>
          </p:cNvSpPr>
          <p:nvPr>
            <p:ph type="title"/>
          </p:nvPr>
        </p:nvSpPr>
        <p:spPr>
          <a:prstGeom prst="rect">
            <a:avLst/>
          </a:prstGeom>
        </p:spPr>
        <p:txBody>
          <a:bodyPr/>
          <a:lstStyle/>
          <a:p>
            <a:r>
              <a:rPr lang="en-US" dirty="0"/>
              <a:t>Two Types of Blobs Under the Hood</a:t>
            </a:r>
          </a:p>
        </p:txBody>
      </p:sp>
    </p:spTree>
    <p:extLst>
      <p:ext uri="{BB962C8B-B14F-4D97-AF65-F5344CB8AC3E}">
        <p14:creationId xmlns:p14="http://schemas.microsoft.com/office/powerpoint/2010/main" val="414606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a:bodyPr>
          <a:lstStyle/>
          <a:p>
            <a:r>
              <a:rPr lang="en-US" dirty="0"/>
              <a:t>Connecting To SQL Database</a:t>
            </a:r>
          </a:p>
        </p:txBody>
      </p:sp>
      <p:sp>
        <p:nvSpPr>
          <p:cNvPr id="5" name="Content Placeholder 4"/>
          <p:cNvSpPr>
            <a:spLocks noGrp="1"/>
          </p:cNvSpPr>
          <p:nvPr>
            <p:ph type="body" sz="quarter" idx="4294967295"/>
          </p:nvPr>
        </p:nvSpPr>
        <p:spPr>
          <a:xfrm>
            <a:off x="0" y="0"/>
            <a:ext cx="12192000" cy="4616450"/>
          </a:xfrm>
          <a:prstGeom prst="rect">
            <a:avLst/>
          </a:prstGeom>
        </p:spPr>
        <p:txBody>
          <a:bodyPr>
            <a:noAutofit/>
          </a:bodyPr>
          <a:lstStyle/>
          <a:p>
            <a:pPr marL="252000">
              <a:spcBef>
                <a:spcPts val="1200"/>
              </a:spcBef>
            </a:pPr>
            <a:r>
              <a:rPr lang="en-US" sz="4400" dirty="0"/>
              <a:t>The same way you’ve always done it!</a:t>
            </a:r>
          </a:p>
        </p:txBody>
      </p:sp>
      <p:sp>
        <p:nvSpPr>
          <p:cNvPr id="6" name="TextBox 5"/>
          <p:cNvSpPr txBox="1"/>
          <p:nvPr/>
        </p:nvSpPr>
        <p:spPr>
          <a:xfrm>
            <a:off x="3519224" y="3198608"/>
            <a:ext cx="5153553" cy="2954655"/>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  &lt;</a:t>
            </a:r>
            <a:r>
              <a:rPr lang="en-US" sz="1600" dirty="0">
                <a:solidFill>
                  <a:srgbClr val="A31515"/>
                </a:solidFill>
                <a:latin typeface="Consolas"/>
              </a:rPr>
              <a:t>add </a:t>
            </a:r>
            <a:r>
              <a:rPr lang="en-US" sz="1600" dirty="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Source= </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a:solidFill>
                  <a:srgbClr val="FF0000"/>
                </a:solidFill>
                <a:latin typeface="Consolas"/>
              </a:rPr>
              <a:t>    </a:t>
            </a:r>
            <a:r>
              <a:rPr lang="en-US" sz="1600" dirty="0" err="1">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88127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0" y="530225"/>
            <a:ext cx="6588125" cy="6327775"/>
          </a:xfrm>
          <a:prstGeom prst="rect">
            <a:avLst/>
          </a:prstGeom>
        </p:spPr>
        <p:txBody>
          <a:bodyPr>
            <a:noAutofit/>
          </a:bodyPr>
          <a:lstStyle/>
          <a:p>
            <a:pPr marL="252000" algn="l">
              <a:spcBef>
                <a:spcPts val="2400"/>
              </a:spcBef>
            </a:pPr>
            <a:r>
              <a:rPr lang="en-US" sz="4400" dirty="0"/>
              <a:t>login: [login]@[server]</a:t>
            </a:r>
          </a:p>
          <a:p>
            <a:pPr marL="252000" algn="l">
              <a:spcBef>
                <a:spcPts val="2400"/>
              </a:spcBef>
            </a:pPr>
            <a:r>
              <a:rPr lang="en-US" sz="4400" dirty="0"/>
              <a:t>Idle connections</a:t>
            </a:r>
          </a:p>
          <a:p>
            <a:pPr marL="252000" algn="l">
              <a:spcBef>
                <a:spcPts val="2400"/>
              </a:spcBef>
            </a:pPr>
            <a:r>
              <a:rPr lang="en-US" sz="4400" dirty="0"/>
              <a:t>Long running transactions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39910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0" y="530225"/>
            <a:ext cx="3873500" cy="6327775"/>
          </a:xfrm>
          <a:prstGeom prst="rect">
            <a:avLst/>
          </a:prstGeom>
        </p:spPr>
        <p:txBody>
          <a:bodyPr>
            <a:noAutofit/>
          </a:bodyPr>
          <a:lstStyle/>
          <a:p>
            <a:pPr marL="252000" algn="l">
              <a:spcBef>
                <a:spcPts val="1200"/>
              </a:spcBef>
            </a:pPr>
            <a:r>
              <a:rPr lang="en-US" sz="4400" dirty="0"/>
              <a:t>DoS guard</a:t>
            </a:r>
          </a:p>
          <a:p>
            <a:pPr marL="252000" algn="l">
              <a:spcBef>
                <a:spcPts val="1200"/>
              </a:spcBef>
            </a:pPr>
            <a:r>
              <a:rPr lang="en-US" sz="4400" dirty="0"/>
              <a:t>Failover events</a:t>
            </a:r>
          </a:p>
          <a:p>
            <a:pPr marL="252000" algn="l">
              <a:spcBef>
                <a:spcPts val="1200"/>
              </a:spcBef>
            </a:pPr>
            <a:r>
              <a:rPr lang="en-US" sz="4400" dirty="0"/>
              <a:t>Throttling</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06393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0" y="530225"/>
            <a:ext cx="8477250" cy="6327775"/>
          </a:xfrm>
          <a:prstGeom prst="rect">
            <a:avLst/>
          </a:prstGeom>
        </p:spPr>
        <p:txBody>
          <a:bodyPr>
            <a:noAutofit/>
          </a:bodyPr>
          <a:lstStyle/>
          <a:p>
            <a:pPr algn="l">
              <a:spcBef>
                <a:spcPts val="1200"/>
              </a:spcBef>
            </a:pPr>
            <a:r>
              <a:rPr lang="en-US" sz="4400" dirty="0"/>
              <a:t>Connection pooling and Retry logic</a:t>
            </a:r>
          </a:p>
          <a:p>
            <a:pPr algn="l">
              <a:spcBef>
                <a:spcPts val="1200"/>
              </a:spcBef>
            </a:pPr>
            <a:r>
              <a:rPr lang="en-US" sz="4400" dirty="0"/>
              <a:t>Latency introduced for updates</a:t>
            </a:r>
          </a:p>
          <a:p>
            <a:pPr algn="l">
              <a:spcBef>
                <a:spcPts val="1200"/>
              </a:spcBef>
            </a:pPr>
            <a:r>
              <a:rPr lang="en-US" sz="4400" dirty="0"/>
              <a:t>No cross-database dependencies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0342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a:prstGeom prst="rect">
            <a:avLst/>
          </a:prstGeom>
        </p:spPr>
        <p:txBody>
          <a:bodyPr>
            <a:normAutofit/>
          </a:bodyPr>
          <a:lstStyle/>
          <a:p>
            <a:pPr marL="0" algn="ctr"/>
            <a:r>
              <a:rPr lang="en-US" sz="6000" dirty="0"/>
              <a:t>Elastic Scale</a:t>
            </a:r>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3176305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06475" y="365125"/>
            <a:ext cx="11185525" cy="1325563"/>
          </a:xfrm>
          <a:prstGeom prst="rect">
            <a:avLst/>
          </a:prstGeom>
        </p:spPr>
        <p:txBody>
          <a:bodyPr/>
          <a:lstStyle/>
          <a:p>
            <a:r>
              <a:rPr lang="en-US" dirty="0">
                <a:latin typeface="Segoe UI Light" panose="020B0502040204020203" pitchFamily="34" charset="0"/>
                <a:cs typeface="Segoe UI Light" panose="020B0502040204020203" pitchFamily="34" charset="0"/>
              </a:rPr>
              <a:t>When is Elastic Scale the right consideration?</a:t>
            </a:r>
          </a:p>
        </p:txBody>
      </p:sp>
      <p:sp>
        <p:nvSpPr>
          <p:cNvPr id="3" name="Content Placeholder 2"/>
          <p:cNvSpPr>
            <a:spLocks noGrp="1"/>
          </p:cNvSpPr>
          <p:nvPr>
            <p:ph idx="4294967295"/>
          </p:nvPr>
        </p:nvSpPr>
        <p:spPr>
          <a:xfrm>
            <a:off x="0" y="0"/>
            <a:ext cx="12192000" cy="6858000"/>
          </a:xfrm>
          <a:prstGeom prst="rect">
            <a:avLst/>
          </a:prstGeom>
        </p:spPr>
        <p:txBody>
          <a:bodyPr>
            <a:normAutofit fontScale="70000" lnSpcReduction="20000"/>
          </a:bodyPr>
          <a:lstStyle/>
          <a:p>
            <a:r>
              <a:rPr lang="en-US" dirty="0">
                <a:latin typeface="Segoe UI Light" panose="020B0502040204020203" pitchFamily="34" charset="0"/>
                <a:cs typeface="Segoe UI Light" panose="020B0502040204020203" pitchFamily="34" charset="0"/>
              </a:rPr>
              <a:t>Application workload can be partitioned across a number of scale units, and workload directed to each partition can fit into the biggest scale unit available</a:t>
            </a:r>
          </a:p>
          <a:p>
            <a:r>
              <a:rPr lang="en-US" dirty="0">
                <a:latin typeface="Segoe UI Light" panose="020B0502040204020203" pitchFamily="34" charset="0"/>
                <a:cs typeface="Segoe UI Light" panose="020B0502040204020203" pitchFamily="34" charset="0"/>
              </a:rPr>
              <a:t>Application workload doesn’t contain large scans or aggregations that need to touch the entire data set</a:t>
            </a:r>
          </a:p>
          <a:p>
            <a:r>
              <a:rPr lang="en-US" dirty="0">
                <a:latin typeface="Segoe UI Light" panose="020B0502040204020203" pitchFamily="34" charset="0"/>
                <a:cs typeface="Segoe UI Light" panose="020B0502040204020203" pitchFamily="34" charset="0"/>
              </a:rPr>
              <a:t>Total capacity demands (CPU, IO, memory, storage) of the application exceed the hard limits of a single Azure SQL Database scale unit</a:t>
            </a:r>
          </a:p>
          <a:p>
            <a:r>
              <a:rPr lang="en-US" dirty="0">
                <a:latin typeface="Segoe UI Light" panose="020B0502040204020203" pitchFamily="34" charset="0"/>
                <a:cs typeface="Segoe UI Light" panose="020B0502040204020203" pitchFamily="34" charset="0"/>
              </a:rPr>
              <a:t>Application requires on-demand or automatic policy-driven scale out or scale in</a:t>
            </a: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Caveat</a:t>
            </a:r>
            <a:r>
              <a:rPr lang="en-US" dirty="0">
                <a:latin typeface="Segoe UI Light" panose="020B0502040204020203" pitchFamily="34" charset="0"/>
                <a:cs typeface="Segoe UI Light" panose="020B0502040204020203" pitchFamily="34" charset="0"/>
              </a:rPr>
              <a:t>: Typical data warehousing does not</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easily fit the patterns for Elastic Scale</a:t>
            </a:r>
          </a:p>
          <a:p>
            <a:pPr marL="0" indent="0">
              <a:buNone/>
            </a:pPr>
            <a:endParaRPr lang="en-US" dirty="0">
              <a:latin typeface="Segoe UI Light" panose="020B0502040204020203" pitchFamily="34" charset="0"/>
              <a:cs typeface="Segoe UI Light" panose="020B0502040204020203" pitchFamily="34" charset="0"/>
            </a:endParaRPr>
          </a:p>
        </p:txBody>
      </p:sp>
      <p:grpSp>
        <p:nvGrpSpPr>
          <p:cNvPr id="4" name="Group 2"/>
          <p:cNvGrpSpPr/>
          <p:nvPr/>
        </p:nvGrpSpPr>
        <p:grpSpPr>
          <a:xfrm>
            <a:off x="-2044" y="6513076"/>
            <a:ext cx="12194043" cy="354000"/>
            <a:chOff x="2577137" y="4571778"/>
            <a:chExt cx="9101124" cy="1390560"/>
          </a:xfrm>
        </p:grpSpPr>
        <p:sp>
          <p:nvSpPr>
            <p:cNvPr id="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 name="Group 6"/>
          <p:cNvGrpSpPr/>
          <p:nvPr/>
        </p:nvGrpSpPr>
        <p:grpSpPr>
          <a:xfrm>
            <a:off x="7002683" y="4872942"/>
            <a:ext cx="5189315" cy="1640203"/>
            <a:chOff x="4700587" y="4611688"/>
            <a:chExt cx="7735889" cy="2382837"/>
          </a:xfrm>
        </p:grpSpPr>
        <p:grpSp>
          <p:nvGrpSpPr>
            <p:cNvPr id="8" name="Group 7"/>
            <p:cNvGrpSpPr/>
            <p:nvPr/>
          </p:nvGrpSpPr>
          <p:grpSpPr>
            <a:xfrm>
              <a:off x="9883858" y="5181881"/>
              <a:ext cx="320511" cy="621225"/>
              <a:chOff x="6229350" y="5232400"/>
              <a:chExt cx="539750" cy="1046162"/>
            </a:xfrm>
          </p:grpSpPr>
          <p:sp>
            <p:nvSpPr>
              <p:cNvPr id="6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6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6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sp>
          <p:nvSpPr>
            <p:cNvPr id="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nvGrpSpPr>
            <p:cNvPr id="19" name="Group 18"/>
            <p:cNvGrpSpPr/>
            <p:nvPr/>
          </p:nvGrpSpPr>
          <p:grpSpPr>
            <a:xfrm>
              <a:off x="6274046" y="5741988"/>
              <a:ext cx="320511" cy="621225"/>
              <a:chOff x="6229350" y="5232400"/>
              <a:chExt cx="539750" cy="1046162"/>
            </a:xfrm>
          </p:grpSpPr>
          <p:sp>
            <p:nvSpPr>
              <p:cNvPr id="6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6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6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sp>
          <p:nvSpPr>
            <p:cNvPr id="2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2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2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2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2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2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2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2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2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2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3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3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3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3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3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3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nvGrpSpPr>
            <p:cNvPr id="36" name="Group 35"/>
            <p:cNvGrpSpPr/>
            <p:nvPr/>
          </p:nvGrpSpPr>
          <p:grpSpPr>
            <a:xfrm>
              <a:off x="7259638" y="6021388"/>
              <a:ext cx="384175" cy="385762"/>
              <a:chOff x="7259638" y="6021388"/>
              <a:chExt cx="384175" cy="385762"/>
            </a:xfrm>
          </p:grpSpPr>
          <p:sp>
            <p:nvSpPr>
              <p:cNvPr id="5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5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5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5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5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5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5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6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6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grpSp>
          <p:nvGrpSpPr>
            <p:cNvPr id="37" name="Group 36"/>
            <p:cNvGrpSpPr/>
            <p:nvPr/>
          </p:nvGrpSpPr>
          <p:grpSpPr>
            <a:xfrm>
              <a:off x="10231438" y="5472548"/>
              <a:ext cx="1392237" cy="1452416"/>
              <a:chOff x="10231438" y="5472548"/>
              <a:chExt cx="1392237" cy="1452416"/>
            </a:xfrm>
          </p:grpSpPr>
          <p:sp>
            <p:nvSpPr>
              <p:cNvPr id="4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nvGrpSpPr>
              <p:cNvPr id="43" name="Group 42"/>
              <p:cNvGrpSpPr/>
              <p:nvPr/>
            </p:nvGrpSpPr>
            <p:grpSpPr>
              <a:xfrm>
                <a:off x="10231438" y="5472548"/>
                <a:ext cx="1072986" cy="1452127"/>
                <a:chOff x="13103226" y="2775830"/>
                <a:chExt cx="1039812" cy="1407232"/>
              </a:xfrm>
            </p:grpSpPr>
            <p:sp>
              <p:nvSpPr>
                <p:cNvPr id="4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4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4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4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4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4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5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5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5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grpSp>
        <p:grpSp>
          <p:nvGrpSpPr>
            <p:cNvPr id="38" name="Group 37"/>
            <p:cNvGrpSpPr/>
            <p:nvPr/>
          </p:nvGrpSpPr>
          <p:grpSpPr>
            <a:xfrm>
              <a:off x="6654965" y="5630069"/>
              <a:ext cx="320511" cy="621225"/>
              <a:chOff x="6229350" y="5232400"/>
              <a:chExt cx="539750" cy="1046162"/>
            </a:xfrm>
          </p:grpSpPr>
          <p:sp>
            <p:nvSpPr>
              <p:cNvPr id="3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4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4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grpSp>
    </p:spTree>
    <p:extLst>
      <p:ext uri="{BB962C8B-B14F-4D97-AF65-F5344CB8AC3E}">
        <p14:creationId xmlns:p14="http://schemas.microsoft.com/office/powerpoint/2010/main" val="42919244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4294967295"/>
          </p:nvPr>
        </p:nvSpPr>
        <p:spPr>
          <a:xfrm>
            <a:off x="0" y="1609725"/>
            <a:ext cx="5157788" cy="561975"/>
          </a:xfrm>
          <a:prstGeom prst="rect">
            <a:avLst/>
          </a:prstGeom>
        </p:spPr>
        <p:txBody>
          <a:bodyPr/>
          <a:lstStyle/>
          <a:p>
            <a:r>
              <a:rPr lang="en-US" sz="2745" dirty="0">
                <a:latin typeface="Segoe UI Light" panose="020B0502040204020203" pitchFamily="34" charset="0"/>
                <a:cs typeface="Segoe UI Light" panose="020B0502040204020203" pitchFamily="34" charset="0"/>
              </a:rPr>
              <a:t>Adding more Capacity</a:t>
            </a:r>
          </a:p>
        </p:txBody>
      </p:sp>
      <p:sp>
        <p:nvSpPr>
          <p:cNvPr id="3" name="Content Placeholder 2"/>
          <p:cNvSpPr>
            <a:spLocks noGrp="1"/>
          </p:cNvSpPr>
          <p:nvPr>
            <p:ph sz="half" idx="4294967295"/>
          </p:nvPr>
        </p:nvSpPr>
        <p:spPr>
          <a:xfrm>
            <a:off x="0" y="2171700"/>
            <a:ext cx="5157788" cy="3330575"/>
          </a:xfrm>
          <a:prstGeom prst="rect">
            <a:avLst/>
          </a:prstGeom>
        </p:spPr>
        <p:txBody>
          <a:bodyPr>
            <a:normAutofit fontScale="62500" lnSpcReduction="20000"/>
          </a:bodyPr>
          <a:lstStyle/>
          <a:p>
            <a:pPr lvl="0"/>
            <a:r>
              <a:rPr lang="en-US" dirty="0">
                <a:latin typeface="Segoe UI Light" panose="020B0502040204020203" pitchFamily="34" charset="0"/>
                <a:cs typeface="Segoe UI Light" panose="020B0502040204020203" pitchFamily="34" charset="0"/>
              </a:rPr>
              <a:t>Identifying and breaking contention and choke points </a:t>
            </a:r>
          </a:p>
          <a:p>
            <a:pPr lvl="0"/>
            <a:r>
              <a:rPr lang="en-US" dirty="0">
                <a:latin typeface="Segoe UI Light" panose="020B0502040204020203" pitchFamily="34" charset="0"/>
                <a:cs typeface="Segoe UI Light" panose="020B0502040204020203" pitchFamily="34" charset="0"/>
              </a:rPr>
              <a:t>How to add additional capacity to a solution?</a:t>
            </a:r>
          </a:p>
          <a:p>
            <a:r>
              <a:rPr lang="en-US" dirty="0">
                <a:latin typeface="Segoe UI Light" panose="020B0502040204020203" pitchFamily="34" charset="0"/>
                <a:cs typeface="Segoe UI Light" panose="020B0502040204020203" pitchFamily="34" charset="0"/>
              </a:rPr>
              <a:t>There are subtle constraints to consider...</a:t>
            </a:r>
          </a:p>
        </p:txBody>
      </p:sp>
      <p:sp>
        <p:nvSpPr>
          <p:cNvPr id="5" name="Text Placeholder 4"/>
          <p:cNvSpPr>
            <a:spLocks noGrp="1"/>
          </p:cNvSpPr>
          <p:nvPr>
            <p:ph type="body" sz="quarter" idx="4294967295"/>
          </p:nvPr>
        </p:nvSpPr>
        <p:spPr>
          <a:xfrm>
            <a:off x="7008813" y="1609725"/>
            <a:ext cx="5183187" cy="561975"/>
          </a:xfrm>
          <a:prstGeom prst="rect">
            <a:avLst/>
          </a:prstGeom>
        </p:spPr>
        <p:txBody>
          <a:bodyPr/>
          <a:lstStyle/>
          <a:p>
            <a:r>
              <a:rPr lang="en-US" sz="2745" dirty="0">
                <a:latin typeface="Segoe UI Light" panose="020B0502040204020203" pitchFamily="34" charset="0"/>
                <a:cs typeface="Segoe UI Light" panose="020B0502040204020203" pitchFamily="34" charset="0"/>
              </a:rPr>
              <a:t>Using Capacity more Efficiently</a:t>
            </a:r>
          </a:p>
        </p:txBody>
      </p:sp>
      <p:sp>
        <p:nvSpPr>
          <p:cNvPr id="12" name="Content Placeholder 11"/>
          <p:cNvSpPr>
            <a:spLocks noGrp="1"/>
          </p:cNvSpPr>
          <p:nvPr>
            <p:ph sz="quarter" idx="4294967295"/>
          </p:nvPr>
        </p:nvSpPr>
        <p:spPr>
          <a:xfrm>
            <a:off x="7008813" y="2171700"/>
            <a:ext cx="5183187" cy="3330575"/>
          </a:xfrm>
          <a:prstGeom prst="rect">
            <a:avLst/>
          </a:prstGeom>
        </p:spPr>
        <p:txBody>
          <a:bodyPr>
            <a:normAutofit fontScale="62500" lnSpcReduction="20000"/>
          </a:bodyPr>
          <a:lstStyle/>
          <a:p>
            <a:r>
              <a:rPr lang="en-US" dirty="0">
                <a:latin typeface="Segoe UI Light" panose="020B0502040204020203" pitchFamily="34" charset="0"/>
                <a:cs typeface="Segoe UI Light" panose="020B0502040204020203" pitchFamily="34" charset="0"/>
              </a:rPr>
              <a:t>Traditional performance tuning</a:t>
            </a:r>
          </a:p>
          <a:p>
            <a:r>
              <a:rPr lang="en-US" dirty="0">
                <a:latin typeface="Segoe UI Light" panose="020B0502040204020203" pitchFamily="34" charset="0"/>
                <a:cs typeface="Segoe UI Light" panose="020B0502040204020203" pitchFamily="34" charset="0"/>
              </a:rPr>
              <a:t>Maximize application throughput (</a:t>
            </a:r>
            <a:r>
              <a:rPr lang="en-US" dirty="0" err="1">
                <a:latin typeface="Segoe UI Light" panose="020B0502040204020203" pitchFamily="34" charset="0"/>
                <a:cs typeface="Segoe UI Light" panose="020B0502040204020203" pitchFamily="34" charset="0"/>
              </a:rPr>
              <a:t>e.g</a:t>
            </a:r>
            <a:r>
              <a:rPr lang="en-US" dirty="0">
                <a:latin typeface="Segoe UI Light" panose="020B0502040204020203" pitchFamily="34" charset="0"/>
                <a:cs typeface="Segoe UI Light" panose="020B0502040204020203" pitchFamily="34" charset="0"/>
              </a:rPr>
              <a:t> leveraging batching)</a:t>
            </a:r>
          </a:p>
          <a:p>
            <a:r>
              <a:rPr lang="en-US" dirty="0">
                <a:latin typeface="Segoe UI Light" panose="020B0502040204020203" pitchFamily="34" charset="0"/>
                <a:cs typeface="Segoe UI Light" panose="020B0502040204020203" pitchFamily="34" charset="0"/>
              </a:rPr>
              <a:t>Improving network performance</a:t>
            </a:r>
          </a:p>
        </p:txBody>
      </p:sp>
      <p:sp>
        <p:nvSpPr>
          <p:cNvPr id="7" name="Content Placeholder 3"/>
          <p:cNvSpPr txBox="1">
            <a:spLocks/>
          </p:cNvSpPr>
          <p:nvPr/>
        </p:nvSpPr>
        <p:spPr>
          <a:xfrm>
            <a:off x="0" y="449201"/>
            <a:ext cx="12192000" cy="999701"/>
          </a:xfrm>
          <a:prstGeom prst="rect">
            <a:avLst/>
          </a:prstGeom>
          <a:solidFill>
            <a:srgbClr val="0070C0"/>
          </a:solidFill>
        </p:spPr>
        <p:style>
          <a:lnRef idx="1">
            <a:schemeClr val="accent1"/>
          </a:lnRef>
          <a:fillRef idx="2">
            <a:schemeClr val="accent1"/>
          </a:fillRef>
          <a:effectRef idx="1">
            <a:schemeClr val="accent1"/>
          </a:effectRef>
          <a:fontRef idx="minor">
            <a:schemeClr val="dk1"/>
          </a:fontRef>
        </p:style>
        <p:txBody>
          <a:bodyPr vert="horz" lIns="91427" tIns="45713" rIns="91427" bIns="457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Font typeface="Arial" panose="020B0604020202020204" pitchFamily="34" charset="0"/>
              <a:buNone/>
            </a:pPr>
            <a:r>
              <a:rPr lang="en-US" sz="4400" dirty="0">
                <a:solidFill>
                  <a:prstClr val="white"/>
                </a:solidFill>
                <a:latin typeface="Segoe UI Light" panose="020B0502040204020203" pitchFamily="34" charset="0"/>
                <a:cs typeface="Segoe UI Light" panose="020B0502040204020203" pitchFamily="34" charset="0"/>
              </a:rPr>
              <a:t>Scalability = Capacity * Density</a:t>
            </a:r>
          </a:p>
        </p:txBody>
      </p:sp>
      <p:grpSp>
        <p:nvGrpSpPr>
          <p:cNvPr id="74" name="Group 2"/>
          <p:cNvGrpSpPr/>
          <p:nvPr/>
        </p:nvGrpSpPr>
        <p:grpSpPr>
          <a:xfrm>
            <a:off x="-2044" y="6513076"/>
            <a:ext cx="12194043" cy="354000"/>
            <a:chOff x="2577137" y="4571778"/>
            <a:chExt cx="9101124" cy="1390560"/>
          </a:xfrm>
        </p:grpSpPr>
        <p:sp>
          <p:nvSpPr>
            <p:cNvPr id="7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7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7" name="Group 76"/>
          <p:cNvGrpSpPr/>
          <p:nvPr/>
        </p:nvGrpSpPr>
        <p:grpSpPr>
          <a:xfrm>
            <a:off x="6502011" y="4760494"/>
            <a:ext cx="5689988" cy="1752651"/>
            <a:chOff x="4700587" y="4611688"/>
            <a:chExt cx="7735889" cy="2382837"/>
          </a:xfrm>
        </p:grpSpPr>
        <p:grpSp>
          <p:nvGrpSpPr>
            <p:cNvPr id="78" name="Group 77"/>
            <p:cNvGrpSpPr/>
            <p:nvPr/>
          </p:nvGrpSpPr>
          <p:grpSpPr>
            <a:xfrm>
              <a:off x="9883858" y="5181881"/>
              <a:ext cx="320511" cy="621225"/>
              <a:chOff x="6229350" y="5232400"/>
              <a:chExt cx="539750" cy="1046162"/>
            </a:xfrm>
          </p:grpSpPr>
          <p:sp>
            <p:nvSpPr>
              <p:cNvPr id="13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3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3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sp>
          <p:nvSpPr>
            <p:cNvPr id="7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8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8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8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8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8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8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8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8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8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nvGrpSpPr>
            <p:cNvPr id="89" name="Group 88"/>
            <p:cNvGrpSpPr/>
            <p:nvPr/>
          </p:nvGrpSpPr>
          <p:grpSpPr>
            <a:xfrm>
              <a:off x="6274046" y="5741988"/>
              <a:ext cx="320511" cy="621225"/>
              <a:chOff x="6229350" y="5232400"/>
              <a:chExt cx="539750" cy="1046162"/>
            </a:xfrm>
          </p:grpSpPr>
          <p:sp>
            <p:nvSpPr>
              <p:cNvPr id="13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3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3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sp>
          <p:nvSpPr>
            <p:cNvPr id="9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9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9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9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9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9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9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9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9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9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0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0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0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0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0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0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nvGrpSpPr>
            <p:cNvPr id="106" name="Group 105"/>
            <p:cNvGrpSpPr/>
            <p:nvPr/>
          </p:nvGrpSpPr>
          <p:grpSpPr>
            <a:xfrm>
              <a:off x="7259638" y="6021388"/>
              <a:ext cx="384175" cy="385762"/>
              <a:chOff x="7259638" y="6021388"/>
              <a:chExt cx="384175" cy="385762"/>
            </a:xfrm>
          </p:grpSpPr>
          <p:sp>
            <p:nvSpPr>
              <p:cNvPr id="12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3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3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grpSp>
          <p:nvGrpSpPr>
            <p:cNvPr id="107" name="Group 106"/>
            <p:cNvGrpSpPr/>
            <p:nvPr/>
          </p:nvGrpSpPr>
          <p:grpSpPr>
            <a:xfrm>
              <a:off x="10231438" y="5472548"/>
              <a:ext cx="1392237" cy="1452416"/>
              <a:chOff x="10231438" y="5472548"/>
              <a:chExt cx="1392237" cy="1452416"/>
            </a:xfrm>
          </p:grpSpPr>
          <p:sp>
            <p:nvSpPr>
              <p:cNvPr id="11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nvGrpSpPr>
              <p:cNvPr id="113" name="Group 112"/>
              <p:cNvGrpSpPr/>
              <p:nvPr/>
            </p:nvGrpSpPr>
            <p:grpSpPr>
              <a:xfrm>
                <a:off x="10231438" y="5472548"/>
                <a:ext cx="1072986" cy="1452127"/>
                <a:chOff x="13103226" y="2775830"/>
                <a:chExt cx="1039812" cy="1407232"/>
              </a:xfrm>
            </p:grpSpPr>
            <p:sp>
              <p:nvSpPr>
                <p:cNvPr id="11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1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1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1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1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1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2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grpSp>
        <p:grpSp>
          <p:nvGrpSpPr>
            <p:cNvPr id="108" name="Group 107"/>
            <p:cNvGrpSpPr/>
            <p:nvPr/>
          </p:nvGrpSpPr>
          <p:grpSpPr>
            <a:xfrm>
              <a:off x="6654965" y="5630069"/>
              <a:ext cx="320511" cy="621225"/>
              <a:chOff x="6229350" y="5232400"/>
              <a:chExt cx="539750" cy="1046162"/>
            </a:xfrm>
          </p:grpSpPr>
          <p:sp>
            <p:nvSpPr>
              <p:cNvPr id="10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1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sp>
            <p:nvSpPr>
              <p:cNvPr id="11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latin typeface="Segoe UI"/>
                </a:endParaRPr>
              </a:p>
            </p:txBody>
          </p:sp>
        </p:grpSp>
      </p:grpSp>
    </p:spTree>
    <p:extLst>
      <p:ext uri="{BB962C8B-B14F-4D97-AF65-F5344CB8AC3E}">
        <p14:creationId xmlns:p14="http://schemas.microsoft.com/office/powerpoint/2010/main" val="31027338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85750"/>
            <a:ext cx="11653838" cy="928688"/>
          </a:xfrm>
          <a:prstGeom prst="rect">
            <a:avLst/>
          </a:prstGeom>
        </p:spPr>
        <p:txBody>
          <a:bodyPr/>
          <a:lstStyle/>
          <a:p>
            <a:r>
              <a:rPr lang="en-US" sz="4400" dirty="0">
                <a:solidFill>
                  <a:schemeClr val="tx1"/>
                </a:solidFill>
              </a:rPr>
              <a:t>Common database scalability patterns</a:t>
            </a:r>
          </a:p>
        </p:txBody>
      </p:sp>
      <p:sp>
        <p:nvSpPr>
          <p:cNvPr id="12" name="Can 11"/>
          <p:cNvSpPr/>
          <p:nvPr/>
        </p:nvSpPr>
        <p:spPr>
          <a:xfrm>
            <a:off x="10670925" y="4148349"/>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#n</a:t>
            </a:r>
          </a:p>
        </p:txBody>
      </p:sp>
      <p:sp>
        <p:nvSpPr>
          <p:cNvPr id="19" name="Can 18"/>
          <p:cNvSpPr/>
          <p:nvPr/>
        </p:nvSpPr>
        <p:spPr>
          <a:xfrm>
            <a:off x="10671870" y="5395113"/>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Shard #n</a:t>
            </a:r>
          </a:p>
        </p:txBody>
      </p:sp>
      <p:grpSp>
        <p:nvGrpSpPr>
          <p:cNvPr id="34" name="Group 33"/>
          <p:cNvGrpSpPr/>
          <p:nvPr/>
        </p:nvGrpSpPr>
        <p:grpSpPr>
          <a:xfrm>
            <a:off x="6162338" y="1296486"/>
            <a:ext cx="4361067" cy="4888458"/>
            <a:chOff x="5672958" y="1650946"/>
            <a:chExt cx="4448515" cy="4986486"/>
          </a:xfrm>
        </p:grpSpPr>
        <p:sp>
          <p:nvSpPr>
            <p:cNvPr id="24" name="Can 23"/>
            <p:cNvSpPr/>
            <p:nvPr/>
          </p:nvSpPr>
          <p:spPr>
            <a:xfrm>
              <a:off x="7206916" y="4789517"/>
              <a:ext cx="1378677" cy="5794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#1</a:t>
              </a:r>
            </a:p>
          </p:txBody>
        </p:sp>
        <p:sp>
          <p:nvSpPr>
            <p:cNvPr id="25" name="Can 24"/>
            <p:cNvSpPr/>
            <p:nvPr/>
          </p:nvSpPr>
          <p:spPr>
            <a:xfrm>
              <a:off x="8739914" y="4376980"/>
              <a:ext cx="1378677" cy="992018"/>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#2</a:t>
              </a:r>
            </a:p>
          </p:txBody>
        </p:sp>
        <p:sp>
          <p:nvSpPr>
            <p:cNvPr id="26" name="Can 25"/>
            <p:cNvSpPr/>
            <p:nvPr/>
          </p:nvSpPr>
          <p:spPr>
            <a:xfrm>
              <a:off x="5674879" y="4321213"/>
              <a:ext cx="1378677" cy="1047785"/>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sp>
          <p:nvSpPr>
            <p:cNvPr id="27" name="Can 26"/>
            <p:cNvSpPr/>
            <p:nvPr/>
          </p:nvSpPr>
          <p:spPr>
            <a:xfrm>
              <a:off x="5684837" y="1650946"/>
              <a:ext cx="1378677" cy="1204491"/>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Fabrikam</a:t>
              </a:r>
              <a:endParaRPr lang="en-US" dirty="0">
                <a:solidFill>
                  <a:srgbClr val="FFFFFF"/>
                </a:solidFill>
                <a:latin typeface="Segoe UI Light" panose="020B0502040204020203" pitchFamily="34" charset="0"/>
                <a:cs typeface="Segoe UI Light" panose="020B0502040204020203" pitchFamily="34" charset="0"/>
              </a:endParaRPr>
            </a:p>
          </p:txBody>
        </p:sp>
        <p:sp>
          <p:nvSpPr>
            <p:cNvPr id="28" name="Can 27"/>
            <p:cNvSpPr/>
            <p:nvPr/>
          </p:nvSpPr>
          <p:spPr>
            <a:xfrm>
              <a:off x="5674878" y="3251793"/>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Invoice</a:t>
              </a:r>
            </a:p>
          </p:txBody>
        </p:sp>
        <p:sp>
          <p:nvSpPr>
            <p:cNvPr id="29" name="Can 28"/>
            <p:cNvSpPr/>
            <p:nvPr/>
          </p:nvSpPr>
          <p:spPr>
            <a:xfrm>
              <a:off x="7205955" y="2833207"/>
              <a:ext cx="1378677" cy="1220987"/>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Order</a:t>
              </a:r>
            </a:p>
          </p:txBody>
        </p:sp>
        <p:sp>
          <p:nvSpPr>
            <p:cNvPr id="30" name="Can 29"/>
            <p:cNvSpPr/>
            <p:nvPr/>
          </p:nvSpPr>
          <p:spPr>
            <a:xfrm>
              <a:off x="8742796" y="2451693"/>
              <a:ext cx="1378677" cy="1618626"/>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Inventory</a:t>
              </a:r>
            </a:p>
          </p:txBody>
        </p:sp>
        <p:sp>
          <p:nvSpPr>
            <p:cNvPr id="31" name="Can 30"/>
            <p:cNvSpPr/>
            <p:nvPr/>
          </p:nvSpPr>
          <p:spPr>
            <a:xfrm>
              <a:off x="7204995" y="5836957"/>
              <a:ext cx="1378677" cy="796380"/>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b"/>
            <a:lstStyle/>
            <a:p>
              <a:pPr algn="ct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#1</a:t>
              </a:r>
            </a:p>
          </p:txBody>
        </p:sp>
        <p:sp>
          <p:nvSpPr>
            <p:cNvPr id="32" name="Can 31"/>
            <p:cNvSpPr/>
            <p:nvPr/>
          </p:nvSpPr>
          <p:spPr>
            <a:xfrm>
              <a:off x="8737033" y="5841052"/>
              <a:ext cx="1378677" cy="796380"/>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b"/>
            <a:lstStyle/>
            <a:p>
              <a:pPr algn="ct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#2</a:t>
              </a:r>
            </a:p>
          </p:txBody>
        </p:sp>
        <p:sp>
          <p:nvSpPr>
            <p:cNvPr id="33" name="Can 32"/>
            <p:cNvSpPr/>
            <p:nvPr/>
          </p:nvSpPr>
          <p:spPr>
            <a:xfrm>
              <a:off x="5672958" y="5831764"/>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gr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5" name="Group 4"/>
          <p:cNvGrpSpPr/>
          <p:nvPr/>
        </p:nvGrpSpPr>
        <p:grpSpPr>
          <a:xfrm>
            <a:off x="-2044" y="1396960"/>
            <a:ext cx="5710057" cy="966115"/>
            <a:chOff x="-2044" y="1396960"/>
            <a:chExt cx="5710057" cy="966115"/>
          </a:xfrm>
          <a:solidFill>
            <a:schemeClr val="accent1">
              <a:lumMod val="50000"/>
            </a:schemeClr>
          </a:solidFill>
        </p:grpSpPr>
        <p:sp>
          <p:nvSpPr>
            <p:cNvPr id="41" name="Rectangle 40"/>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a:gradFill>
                    <a:gsLst>
                      <a:gs pos="6299">
                        <a:srgbClr val="FFFFFF"/>
                      </a:gs>
                      <a:gs pos="28000">
                        <a:srgbClr val="FFFFFF"/>
                      </a:gs>
                    </a:gsLst>
                    <a:lin ang="5400000" scaled="0"/>
                  </a:gradFill>
                  <a:latin typeface="Segoe UI Light"/>
                </a:rPr>
                <a:t>Single large database</a:t>
              </a:r>
            </a:p>
          </p:txBody>
        </p:sp>
        <p:sp>
          <p:nvSpPr>
            <p:cNvPr id="2" name="Isosceles Triangle 1"/>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grpSp>
      <p:grpSp>
        <p:nvGrpSpPr>
          <p:cNvPr id="42" name="Group 41"/>
          <p:cNvGrpSpPr/>
          <p:nvPr/>
        </p:nvGrpSpPr>
        <p:grpSpPr>
          <a:xfrm>
            <a:off x="-2044" y="2661148"/>
            <a:ext cx="5710057" cy="966115"/>
            <a:chOff x="-2044" y="1396960"/>
            <a:chExt cx="5710057" cy="966115"/>
          </a:xfrm>
          <a:solidFill>
            <a:schemeClr val="accent1">
              <a:lumMod val="50000"/>
            </a:schemeClr>
          </a:solidFill>
        </p:grpSpPr>
        <p:sp>
          <p:nvSpPr>
            <p:cNvPr id="43" name="Rectangle 42"/>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a:gradFill>
                    <a:gsLst>
                      <a:gs pos="6299">
                        <a:srgbClr val="FFFFFF"/>
                      </a:gs>
                      <a:gs pos="28000">
                        <a:srgbClr val="FFFFFF"/>
                      </a:gs>
                    </a:gsLst>
                    <a:lin ang="5400000" scaled="0"/>
                  </a:gradFill>
                  <a:latin typeface="Segoe UI Light"/>
                </a:rPr>
                <a:t>Vertically partitioned</a:t>
              </a:r>
            </a:p>
          </p:txBody>
        </p:sp>
        <p:sp>
          <p:nvSpPr>
            <p:cNvPr id="44" name="Isosceles Triangle 43"/>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grpSp>
      <p:grpSp>
        <p:nvGrpSpPr>
          <p:cNvPr id="45" name="Group 44"/>
          <p:cNvGrpSpPr/>
          <p:nvPr/>
        </p:nvGrpSpPr>
        <p:grpSpPr>
          <a:xfrm>
            <a:off x="-2044" y="3925336"/>
            <a:ext cx="5710057" cy="966115"/>
            <a:chOff x="-2044" y="1396960"/>
            <a:chExt cx="5710057" cy="966115"/>
          </a:xfrm>
          <a:solidFill>
            <a:schemeClr val="accent1">
              <a:lumMod val="50000"/>
            </a:schemeClr>
          </a:solidFill>
        </p:grpSpPr>
        <p:sp>
          <p:nvSpPr>
            <p:cNvPr id="46" name="Rectangle 45"/>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a:gradFill>
                    <a:gsLst>
                      <a:gs pos="6299">
                        <a:srgbClr val="FFFFFF"/>
                      </a:gs>
                      <a:gs pos="28000">
                        <a:srgbClr val="FFFFFF"/>
                      </a:gs>
                    </a:gsLst>
                    <a:lin ang="5400000" scaled="0"/>
                  </a:gradFill>
                  <a:latin typeface="Segoe UI Light"/>
                </a:rPr>
                <a:t>1 tenant: 1 DB (ISV/CSV)</a:t>
              </a:r>
            </a:p>
          </p:txBody>
        </p:sp>
        <p:sp>
          <p:nvSpPr>
            <p:cNvPr id="47" name="Isosceles Triangle 46"/>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grpSp>
      <p:grpSp>
        <p:nvGrpSpPr>
          <p:cNvPr id="48" name="Group 47"/>
          <p:cNvGrpSpPr/>
          <p:nvPr/>
        </p:nvGrpSpPr>
        <p:grpSpPr>
          <a:xfrm>
            <a:off x="-2044" y="5159134"/>
            <a:ext cx="5710057" cy="966115"/>
            <a:chOff x="-2044" y="1396960"/>
            <a:chExt cx="5710057" cy="966115"/>
          </a:xfrm>
          <a:solidFill>
            <a:schemeClr val="accent1">
              <a:lumMod val="50000"/>
            </a:schemeClr>
          </a:solidFill>
        </p:grpSpPr>
        <p:sp>
          <p:nvSpPr>
            <p:cNvPr id="49" name="Rectangle 48"/>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a:gradFill>
                    <a:gsLst>
                      <a:gs pos="6299">
                        <a:srgbClr val="FFFFFF"/>
                      </a:gs>
                      <a:gs pos="28000">
                        <a:srgbClr val="FFFFFF"/>
                      </a:gs>
                    </a:gsLst>
                    <a:lin ang="5400000" scaled="0"/>
                  </a:gradFill>
                  <a:latin typeface="Segoe UI Light"/>
                </a:rPr>
                <a:t>Other partitioning scheme</a:t>
              </a:r>
            </a:p>
          </p:txBody>
        </p:sp>
        <p:sp>
          <p:nvSpPr>
            <p:cNvPr id="50" name="Isosceles Triangle 49"/>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95667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85750"/>
            <a:ext cx="11653838" cy="928688"/>
          </a:xfrm>
          <a:prstGeom prst="rect">
            <a:avLst/>
          </a:prstGeom>
        </p:spPr>
        <p:txBody>
          <a:bodyPr>
            <a:normAutofit/>
          </a:bodyPr>
          <a:lstStyle/>
          <a:p>
            <a:r>
              <a:rPr lang="en-US" dirty="0"/>
              <a:t>How to peel apart customer requirements</a:t>
            </a:r>
          </a:p>
        </p:txBody>
      </p:sp>
      <p:sp>
        <p:nvSpPr>
          <p:cNvPr id="18" name="Rectangle 17"/>
          <p:cNvSpPr/>
          <p:nvPr/>
        </p:nvSpPr>
        <p:spPr>
          <a:xfrm>
            <a:off x="4265022" y="3006482"/>
            <a:ext cx="7696200" cy="1625073"/>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a:solidFill>
                  <a:srgbClr val="FFFFFF"/>
                </a:solidFill>
                <a:latin typeface="Segoe UI Light"/>
              </a:rPr>
              <a:t>Pure max data size</a:t>
            </a:r>
          </a:p>
          <a:p>
            <a:pPr defTabSz="932742">
              <a:lnSpc>
                <a:spcPts val="2400"/>
              </a:lnSpc>
              <a:defRPr/>
            </a:pPr>
            <a:r>
              <a:rPr lang="en-US" sz="2000" kern="0" dirty="0">
                <a:solidFill>
                  <a:srgbClr val="FFFFFF"/>
                </a:solidFill>
                <a:latin typeface="Segoe UI Light"/>
              </a:rPr>
              <a:t>Active portion of total data </a:t>
            </a:r>
          </a:p>
          <a:p>
            <a:pPr defTabSz="932742">
              <a:lnSpc>
                <a:spcPts val="2400"/>
              </a:lnSpc>
              <a:defRPr/>
            </a:pPr>
            <a:r>
              <a:rPr lang="en-US" sz="2000" kern="0" dirty="0">
                <a:solidFill>
                  <a:srgbClr val="FFFFFF"/>
                </a:solidFill>
                <a:latin typeface="Segoe UI Light"/>
              </a:rPr>
              <a:t>Amount of transactional workload the app will generate</a:t>
            </a:r>
          </a:p>
          <a:p>
            <a:pPr defTabSz="932742">
              <a:lnSpc>
                <a:spcPts val="2400"/>
              </a:lnSpc>
              <a:defRPr/>
            </a:pPr>
            <a:r>
              <a:rPr lang="en-US" sz="2000" kern="0" dirty="0">
                <a:solidFill>
                  <a:srgbClr val="FFFFFF"/>
                </a:solidFill>
                <a:latin typeface="Segoe UI Light"/>
              </a:rPr>
              <a:t>Largest amount of data that needs to live in the same transactional space (i.e. database)</a:t>
            </a:r>
          </a:p>
        </p:txBody>
      </p:sp>
      <p:sp>
        <p:nvSpPr>
          <p:cNvPr id="19" name="Rectangle 18"/>
          <p:cNvSpPr/>
          <p:nvPr/>
        </p:nvSpPr>
        <p:spPr>
          <a:xfrm>
            <a:off x="4278085" y="1888355"/>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a:solidFill>
                  <a:srgbClr val="FFFFFF"/>
                </a:solidFill>
                <a:latin typeface="Segoe UI Light"/>
              </a:rPr>
              <a:t>DTU (throughput) currently up to 800 DTU or ~735 </a:t>
            </a:r>
            <a:r>
              <a:rPr lang="en-US" sz="2000" kern="0" dirty="0" err="1">
                <a:solidFill>
                  <a:srgbClr val="FFFFFF"/>
                </a:solidFill>
                <a:latin typeface="Segoe UI Light"/>
              </a:rPr>
              <a:t>tx</a:t>
            </a:r>
            <a:r>
              <a:rPr lang="en-US" sz="2000" kern="0" dirty="0">
                <a:solidFill>
                  <a:srgbClr val="FFFFFF"/>
                </a:solidFill>
                <a:latin typeface="Segoe UI Light"/>
              </a:rPr>
              <a:t>/second*</a:t>
            </a:r>
          </a:p>
          <a:p>
            <a:pPr defTabSz="932742">
              <a:lnSpc>
                <a:spcPts val="2400"/>
              </a:lnSpc>
              <a:defRPr/>
            </a:pPr>
            <a:r>
              <a:rPr lang="en-US" sz="2000" kern="0" dirty="0">
                <a:solidFill>
                  <a:srgbClr val="FFFFFF"/>
                </a:solidFill>
                <a:latin typeface="Segoe UI Light"/>
              </a:rPr>
              <a:t>Max DB size (up to 500GB)</a:t>
            </a:r>
          </a:p>
        </p:txBody>
      </p:sp>
      <p:sp>
        <p:nvSpPr>
          <p:cNvPr id="20" name="Rectangle 19"/>
          <p:cNvSpPr/>
          <p:nvPr/>
        </p:nvSpPr>
        <p:spPr>
          <a:xfrm>
            <a:off x="-1" y="3006483"/>
            <a:ext cx="4267201" cy="16250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a:solidFill>
                  <a:srgbClr val="FFFFFF"/>
                </a:solidFill>
                <a:latin typeface="Segoe UI Light"/>
              </a:rPr>
              <a:t>Customer dimensions to consider</a:t>
            </a:r>
          </a:p>
        </p:txBody>
      </p:sp>
      <p:sp>
        <p:nvSpPr>
          <p:cNvPr id="21" name="Rectangle 20"/>
          <p:cNvSpPr/>
          <p:nvPr/>
        </p:nvSpPr>
        <p:spPr>
          <a:xfrm>
            <a:off x="-1" y="1888355"/>
            <a:ext cx="4267201"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a:solidFill>
                  <a:srgbClr val="FFFFFF"/>
                </a:solidFill>
                <a:latin typeface="Segoe UI Light"/>
              </a:rPr>
              <a:t>SQL Database </a:t>
            </a:r>
          </a:p>
          <a:p>
            <a:pPr marL="685800" defTabSz="932742">
              <a:defRPr/>
            </a:pPr>
            <a:r>
              <a:rPr lang="en-US" sz="2800" kern="0" dirty="0">
                <a:solidFill>
                  <a:srgbClr val="FFFFFF"/>
                </a:solidFill>
                <a:latin typeface="Segoe UI Light"/>
              </a:rPr>
              <a:t>scale up limits</a:t>
            </a:r>
          </a:p>
        </p:txBody>
      </p:sp>
      <p:grpSp>
        <p:nvGrpSpPr>
          <p:cNvPr id="22" name="Group 38"/>
          <p:cNvGrpSpPr>
            <a:grpSpLocks/>
          </p:cNvGrpSpPr>
          <p:nvPr/>
        </p:nvGrpSpPr>
        <p:grpSpPr bwMode="auto">
          <a:xfrm>
            <a:off x="104504" y="3522327"/>
            <a:ext cx="593381" cy="593381"/>
            <a:chOff x="-3781305" y="3065460"/>
            <a:chExt cx="1777999" cy="1777999"/>
          </a:xfrm>
          <a:solidFill>
            <a:srgbClr val="FFFFFF"/>
          </a:solidFill>
        </p:grpSpPr>
        <p:sp>
          <p:nvSpPr>
            <p:cNvPr id="2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4"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grpSp>
        <p:nvGrpSpPr>
          <p:cNvPr id="25" name="Group 38"/>
          <p:cNvGrpSpPr>
            <a:grpSpLocks/>
          </p:cNvGrpSpPr>
          <p:nvPr/>
        </p:nvGrpSpPr>
        <p:grpSpPr bwMode="auto">
          <a:xfrm>
            <a:off x="104504" y="2112456"/>
            <a:ext cx="593381" cy="593381"/>
            <a:chOff x="-3781305" y="3065460"/>
            <a:chExt cx="1777999" cy="1777999"/>
          </a:xfrm>
          <a:solidFill>
            <a:srgbClr val="FFFFFF"/>
          </a:solidFill>
        </p:grpSpPr>
        <p:sp>
          <p:nvSpPr>
            <p:cNvPr id="2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28" name="Rectangle 27"/>
          <p:cNvSpPr/>
          <p:nvPr/>
        </p:nvSpPr>
        <p:spPr>
          <a:xfrm>
            <a:off x="4278085" y="4716410"/>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a:solidFill>
                  <a:srgbClr val="FFFFFF"/>
                </a:solidFill>
                <a:latin typeface="Segoe UI Light"/>
              </a:rPr>
              <a:t>100 S2 for 5000 DTUs (max </a:t>
            </a:r>
            <a:r>
              <a:rPr lang="en-US" sz="2000" kern="0" dirty="0" err="1">
                <a:solidFill>
                  <a:srgbClr val="FFFFFF"/>
                </a:solidFill>
                <a:latin typeface="Segoe UI Light"/>
              </a:rPr>
              <a:t>db</a:t>
            </a:r>
            <a:r>
              <a:rPr lang="en-US" sz="2000" kern="0" dirty="0">
                <a:solidFill>
                  <a:srgbClr val="FFFFFF"/>
                </a:solidFill>
                <a:latin typeface="Segoe UI Light"/>
              </a:rPr>
              <a:t> size 25TB) </a:t>
            </a:r>
            <a:r>
              <a:rPr lang="en-US" sz="2000" i="1" kern="0" dirty="0">
                <a:solidFill>
                  <a:srgbClr val="FFFFFF"/>
                </a:solidFill>
                <a:latin typeface="Segoe UI Light"/>
              </a:rPr>
              <a:t>($90,000/12 months)</a:t>
            </a:r>
          </a:p>
          <a:p>
            <a:pPr defTabSz="932742">
              <a:lnSpc>
                <a:spcPts val="2400"/>
              </a:lnSpc>
              <a:defRPr/>
            </a:pPr>
            <a:r>
              <a:rPr lang="en-US" sz="2000" kern="0" dirty="0">
                <a:solidFill>
                  <a:srgbClr val="FFFFFF"/>
                </a:solidFill>
                <a:latin typeface="Segoe UI Light"/>
              </a:rPr>
              <a:t>25 P2 for 5000 DTUs (max </a:t>
            </a:r>
            <a:r>
              <a:rPr lang="en-US" sz="2000" kern="0" dirty="0" err="1">
                <a:solidFill>
                  <a:srgbClr val="FFFFFF"/>
                </a:solidFill>
                <a:latin typeface="Segoe UI Light"/>
              </a:rPr>
              <a:t>db</a:t>
            </a:r>
            <a:r>
              <a:rPr lang="en-US" sz="2000" kern="0" dirty="0">
                <a:solidFill>
                  <a:srgbClr val="FFFFFF"/>
                </a:solidFill>
                <a:latin typeface="Segoe UI Light"/>
              </a:rPr>
              <a:t> size 12.5TB) </a:t>
            </a:r>
            <a:r>
              <a:rPr lang="en-US" sz="2000" i="1" kern="0" dirty="0">
                <a:solidFill>
                  <a:srgbClr val="FFFFFF"/>
                </a:solidFill>
                <a:latin typeface="Segoe UI Light"/>
              </a:rPr>
              <a:t>($279,000/12 months)**</a:t>
            </a:r>
          </a:p>
        </p:txBody>
      </p:sp>
      <p:sp>
        <p:nvSpPr>
          <p:cNvPr id="29" name="Rectangle 28"/>
          <p:cNvSpPr/>
          <p:nvPr/>
        </p:nvSpPr>
        <p:spPr>
          <a:xfrm>
            <a:off x="1" y="4716410"/>
            <a:ext cx="4267200"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a:solidFill>
                  <a:srgbClr val="FFFFFF"/>
                </a:solidFill>
                <a:latin typeface="Segoe UI Light"/>
              </a:rPr>
              <a:t>Scale out options</a:t>
            </a:r>
          </a:p>
        </p:txBody>
      </p:sp>
      <p:grpSp>
        <p:nvGrpSpPr>
          <p:cNvPr id="30" name="Group 38"/>
          <p:cNvGrpSpPr>
            <a:grpSpLocks/>
          </p:cNvGrpSpPr>
          <p:nvPr/>
        </p:nvGrpSpPr>
        <p:grpSpPr bwMode="auto">
          <a:xfrm>
            <a:off x="104504" y="4936355"/>
            <a:ext cx="593381" cy="593381"/>
            <a:chOff x="-3781305" y="3065460"/>
            <a:chExt cx="1777999" cy="1777999"/>
          </a:xfrm>
          <a:solidFill>
            <a:srgbClr val="FFFFFF"/>
          </a:solidFill>
        </p:grpSpPr>
        <p:sp>
          <p:nvSpPr>
            <p:cNvPr id="3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32"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36" name="TextBox 35"/>
          <p:cNvSpPr txBox="1"/>
          <p:nvPr/>
        </p:nvSpPr>
        <p:spPr>
          <a:xfrm>
            <a:off x="91440" y="5852650"/>
            <a:ext cx="4302396" cy="307777"/>
          </a:xfrm>
          <a:prstGeom prst="rect">
            <a:avLst/>
          </a:prstGeom>
          <a:noFill/>
        </p:spPr>
        <p:txBody>
          <a:bodyPr wrap="none" rtlCol="0">
            <a:spAutoFit/>
          </a:bodyPr>
          <a:lstStyle/>
          <a:p>
            <a:r>
              <a:rPr lang="en-US" sz="1400" dirty="0">
                <a:solidFill>
                  <a:srgbClr val="000000"/>
                </a:solidFill>
                <a:latin typeface="Segoe UI Light" panose="020B0502040204020203" pitchFamily="34" charset="0"/>
                <a:cs typeface="Segoe UI Light" panose="020B0502040204020203" pitchFamily="34" charset="0"/>
              </a:rPr>
              <a:t>* Based on </a:t>
            </a:r>
            <a:r>
              <a:rPr lang="en-US" sz="1400" dirty="0">
                <a:solidFill>
                  <a:srgbClr val="000000"/>
                </a:solidFill>
                <a:latin typeface="Segoe UI Light" panose="020B0502040204020203" pitchFamily="34" charset="0"/>
                <a:cs typeface="Segoe UI Light" panose="020B0502040204020203" pitchFamily="34" charset="0"/>
                <a:hlinkClick r:id="rId2"/>
              </a:rPr>
              <a:t>Azure SQL Database Benchmark </a:t>
            </a:r>
            <a:r>
              <a:rPr lang="en-US" sz="1400" dirty="0">
                <a:solidFill>
                  <a:srgbClr val="000000"/>
                </a:solidFill>
                <a:latin typeface="Segoe UI Light" panose="020B0502040204020203" pitchFamily="34" charset="0"/>
                <a:cs typeface="Segoe UI Light" panose="020B0502040204020203" pitchFamily="34" charset="0"/>
              </a:rPr>
              <a:t>estimation</a:t>
            </a:r>
          </a:p>
        </p:txBody>
      </p:sp>
      <p:sp>
        <p:nvSpPr>
          <p:cNvPr id="38" name="TextBox 37"/>
          <p:cNvSpPr txBox="1"/>
          <p:nvPr/>
        </p:nvSpPr>
        <p:spPr>
          <a:xfrm>
            <a:off x="268927" y="1168537"/>
            <a:ext cx="9528216" cy="914400"/>
          </a:xfrm>
          <a:prstGeom prst="rect">
            <a:avLst/>
          </a:prstGeom>
          <a:noFill/>
        </p:spPr>
        <p:txBody>
          <a:bodyPr wrap="none" lIns="182880" tIns="146304" rIns="182880" bIns="146304" rtlCol="0">
            <a:noAutofit/>
          </a:bodyPr>
          <a:lstStyle/>
          <a:p>
            <a:pPr>
              <a:lnSpc>
                <a:spcPct val="90000"/>
              </a:lnSpc>
              <a:spcAft>
                <a:spcPts val="600"/>
              </a:spcAft>
            </a:pPr>
            <a:r>
              <a:rPr lang="en-US" sz="2400" i="1" dirty="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Customer example: 9 TB data | 5000 </a:t>
            </a:r>
            <a:r>
              <a:rPr lang="en-US" sz="2400" i="1" dirty="0" err="1">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tx</a:t>
            </a:r>
            <a:r>
              <a:rPr lang="en-US" sz="2400" i="1" dirty="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*/sec | 100GB largest shard</a:t>
            </a:r>
          </a:p>
        </p:txBody>
      </p:sp>
      <p:grpSp>
        <p:nvGrpSpPr>
          <p:cNvPr id="39" name="Group 2"/>
          <p:cNvGrpSpPr/>
          <p:nvPr/>
        </p:nvGrpSpPr>
        <p:grpSpPr>
          <a:xfrm>
            <a:off x="-2044" y="6513076"/>
            <a:ext cx="12194043" cy="354000"/>
            <a:chOff x="2577137" y="4571778"/>
            <a:chExt cx="9101124" cy="1390560"/>
          </a:xfrm>
        </p:grpSpPr>
        <p:sp>
          <p:nvSpPr>
            <p:cNvPr id="40"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42" name="TextBox 41"/>
          <p:cNvSpPr txBox="1"/>
          <p:nvPr/>
        </p:nvSpPr>
        <p:spPr>
          <a:xfrm>
            <a:off x="13708" y="6123853"/>
            <a:ext cx="4188198" cy="307777"/>
          </a:xfrm>
          <a:prstGeom prst="rect">
            <a:avLst/>
          </a:prstGeom>
          <a:noFill/>
        </p:spPr>
        <p:txBody>
          <a:bodyPr wrap="none" rtlCol="0">
            <a:spAutoFit/>
          </a:bodyPr>
          <a:lstStyle/>
          <a:p>
            <a:r>
              <a:rPr lang="en-US" sz="1400" dirty="0">
                <a:solidFill>
                  <a:srgbClr val="000000"/>
                </a:solidFill>
                <a:latin typeface="Segoe UI Light" panose="020B0502040204020203" pitchFamily="34" charset="0"/>
                <a:cs typeface="Segoe UI Light" panose="020B0502040204020203" pitchFamily="34" charset="0"/>
              </a:rPr>
              <a:t>** Will provide additional Business Continuity features</a:t>
            </a:r>
          </a:p>
        </p:txBody>
      </p:sp>
    </p:spTree>
    <p:extLst>
      <p:ext uri="{BB962C8B-B14F-4D97-AF65-F5344CB8AC3E}">
        <p14:creationId xmlns:p14="http://schemas.microsoft.com/office/powerpoint/2010/main" val="3471393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750" fill="hold"/>
                                        <p:tgtEl>
                                          <p:spTgt spid="18"/>
                                        </p:tgtEl>
                                        <p:attrNameLst>
                                          <p:attrName>ppt_x</p:attrName>
                                        </p:attrNameLst>
                                      </p:cBhvr>
                                      <p:tavLst>
                                        <p:tav tm="0">
                                          <p:val>
                                            <p:strVal val="0-#ppt_w/2"/>
                                          </p:val>
                                        </p:tav>
                                        <p:tav tm="100000">
                                          <p:val>
                                            <p:strVal val="#ppt_x"/>
                                          </p:val>
                                        </p:tav>
                                      </p:tavLst>
                                    </p:anim>
                                    <p:anim calcmode="lin" valueType="num">
                                      <p:cBhvr additive="base">
                                        <p:cTn id="17" dur="750" fill="hold"/>
                                        <p:tgtEl>
                                          <p:spTgt spid="18"/>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250"/>
                                        <p:tgtEl>
                                          <p:spTgt spid="22"/>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2"/>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750" fill="hold"/>
                                        <p:tgtEl>
                                          <p:spTgt spid="19"/>
                                        </p:tgtEl>
                                        <p:attrNameLst>
                                          <p:attrName>ppt_x</p:attrName>
                                        </p:attrNameLst>
                                      </p:cBhvr>
                                      <p:tavLst>
                                        <p:tav tm="0">
                                          <p:val>
                                            <p:strVal val="0-#ppt_w/2"/>
                                          </p:val>
                                        </p:tav>
                                        <p:tav tm="100000">
                                          <p:val>
                                            <p:strVal val="#ppt_x"/>
                                          </p:val>
                                        </p:tav>
                                      </p:tavLst>
                                    </p:anim>
                                    <p:anim calcmode="lin" valueType="num">
                                      <p:cBhvr additive="base">
                                        <p:cTn id="28" dur="75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25"/>
                                        </p:tgtEl>
                                        <p:attrNameLst>
                                          <p:attrName>ppt_x</p:attrName>
                                          <p:attrName>ppt_y</p:attrName>
                                        </p:attrNameLst>
                                      </p:cBhvr>
                                      <p:rCtr x="-1851" y="0"/>
                                    </p:animMotion>
                                  </p:childTnLst>
                                </p:cTn>
                              </p:par>
                              <p:par>
                                <p:cTn id="35" presetID="2" presetClass="entr" presetSubtype="8" decel="10000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0-#ppt_w/2"/>
                                          </p:val>
                                        </p:tav>
                                        <p:tav tm="100000">
                                          <p:val>
                                            <p:strVal val="#ppt_x"/>
                                          </p:val>
                                        </p:tav>
                                      </p:tavLst>
                                    </p:anim>
                                    <p:anim calcmode="lin" valueType="num">
                                      <p:cBhvr additive="base">
                                        <p:cTn id="38" dur="500" fill="hold"/>
                                        <p:tgtEl>
                                          <p:spTgt spid="29"/>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8" decel="10000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750" fill="hold"/>
                                        <p:tgtEl>
                                          <p:spTgt spid="28"/>
                                        </p:tgtEl>
                                        <p:attrNameLst>
                                          <p:attrName>ppt_x</p:attrName>
                                        </p:attrNameLst>
                                      </p:cBhvr>
                                      <p:tavLst>
                                        <p:tav tm="0">
                                          <p:val>
                                            <p:strVal val="0-#ppt_w/2"/>
                                          </p:val>
                                        </p:tav>
                                        <p:tav tm="100000">
                                          <p:val>
                                            <p:strVal val="#ppt_x"/>
                                          </p:val>
                                        </p:tav>
                                      </p:tavLst>
                                    </p:anim>
                                    <p:anim calcmode="lin" valueType="num">
                                      <p:cBhvr additive="base">
                                        <p:cTn id="43" dur="750" fill="hold"/>
                                        <p:tgtEl>
                                          <p:spTgt spid="28"/>
                                        </p:tgtEl>
                                        <p:attrNameLst>
                                          <p:attrName>ppt_y</p:attrName>
                                        </p:attrNameLst>
                                      </p:cBhvr>
                                      <p:tavLst>
                                        <p:tav tm="0">
                                          <p:val>
                                            <p:strVal val="#ppt_y"/>
                                          </p:val>
                                        </p:tav>
                                        <p:tav tm="100000">
                                          <p:val>
                                            <p:strVal val="#ppt_y"/>
                                          </p:val>
                                        </p:tav>
                                      </p:tavLst>
                                    </p:anim>
                                  </p:childTnLst>
                                </p:cTn>
                              </p:par>
                            </p:childTnLst>
                          </p:cTn>
                        </p:par>
                        <p:par>
                          <p:cTn id="44" fill="hold">
                            <p:stCondLst>
                              <p:cond delay="3750"/>
                            </p:stCondLst>
                            <p:childTnLst>
                              <p:par>
                                <p:cTn id="45" presetID="10" presetClass="entr" presetSubtype="0"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250"/>
                                        <p:tgtEl>
                                          <p:spTgt spid="30"/>
                                        </p:tgtEl>
                                      </p:cBhvr>
                                    </p:animEffect>
                                  </p:childTnLst>
                                </p:cTn>
                              </p:par>
                              <p:par>
                                <p:cTn id="48" presetID="35" presetClass="path" presetSubtype="0" decel="100000" fill="hold" nodeType="withEffect">
                                  <p:stCondLst>
                                    <p:cond delay="0"/>
                                  </p:stCondLst>
                                  <p:childTnLst>
                                    <p:animMotion origin="layout" path="M -3.10186E-6 -3.44984E-6 L -0.03689 -3.44984E-6 " pathEditMode="relative" rAng="0" ptsTypes="AA">
                                      <p:cBhvr>
                                        <p:cTn id="49" dur="500" spd="-100000" fill="hold"/>
                                        <p:tgtEl>
                                          <p:spTgt spid="30"/>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Multi-Tenant SaaS</a:t>
            </a:r>
          </a:p>
        </p:txBody>
      </p:sp>
      <p:sp>
        <p:nvSpPr>
          <p:cNvPr id="3" name="Content Placeholder 2"/>
          <p:cNvSpPr>
            <a:spLocks noGrp="1"/>
          </p:cNvSpPr>
          <p:nvPr>
            <p:ph idx="4294967295"/>
          </p:nvPr>
        </p:nvSpPr>
        <p:spPr>
          <a:xfrm>
            <a:off x="0" y="1189038"/>
            <a:ext cx="11652250" cy="5211762"/>
          </a:xfrm>
          <a:prstGeom prst="rect">
            <a:avLst/>
          </a:prstGeom>
        </p:spPr>
        <p:txBody>
          <a:bodyPr>
            <a:normAutofit fontScale="55000" lnSpcReduction="20000"/>
          </a:bodyPr>
          <a:lstStyle/>
          <a:p>
            <a:r>
              <a:rPr lang="en-US" dirty="0">
                <a:latin typeface="Segoe UI Light" panose="020B0502040204020203" pitchFamily="34" charset="0"/>
                <a:cs typeface="Segoe UI Light" panose="020B0502040204020203" pitchFamily="34" charset="0"/>
              </a:rPr>
              <a:t>Central directory where customer profiles are stored</a:t>
            </a:r>
          </a:p>
          <a:p>
            <a:r>
              <a:rPr lang="en-US" dirty="0">
                <a:latin typeface="Segoe UI Light" panose="020B0502040204020203" pitchFamily="34" charset="0"/>
                <a:cs typeface="Segoe UI Light" panose="020B0502040204020203" pitchFamily="34" charset="0"/>
              </a:rPr>
              <a:t>One database per end customer (tenant)</a:t>
            </a:r>
          </a:p>
          <a:p>
            <a:pPr lvl="1"/>
            <a:r>
              <a:rPr lang="en-US" dirty="0">
                <a:latin typeface="Segoe UI Light" panose="020B0502040204020203" pitchFamily="34" charset="0"/>
                <a:cs typeface="Segoe UI Light" panose="020B0502040204020203" pitchFamily="34" charset="0"/>
              </a:rPr>
              <a:t>Often for security and isolation</a:t>
            </a:r>
          </a:p>
          <a:p>
            <a:pPr lvl="1"/>
            <a:r>
              <a:rPr lang="en-US" dirty="0">
                <a:latin typeface="Segoe UI Light" panose="020B0502040204020203" pitchFamily="34" charset="0"/>
                <a:cs typeface="Segoe UI Light" panose="020B0502040204020203" pitchFamily="34" charset="0"/>
              </a:rPr>
              <a:t>Some rely on schema customization</a:t>
            </a:r>
          </a:p>
          <a:p>
            <a:r>
              <a:rPr lang="en-US" dirty="0">
                <a:latin typeface="Segoe UI Light" panose="020B0502040204020203" pitchFamily="34" charset="0"/>
                <a:cs typeface="Segoe UI Light" panose="020B0502040204020203" pitchFamily="34" charset="0"/>
              </a:rPr>
              <a:t>Data dependent routing is common data access path</a:t>
            </a:r>
          </a:p>
          <a:p>
            <a:pPr lvl="1"/>
            <a:r>
              <a:rPr lang="en-US" dirty="0">
                <a:latin typeface="Segoe UI Light" panose="020B0502040204020203" pitchFamily="34" charset="0"/>
                <a:cs typeface="Segoe UI Light" panose="020B0502040204020203" pitchFamily="34" charset="0"/>
              </a:rPr>
              <a:t>Highly selective key lookup queries, multi-joins, etc.</a:t>
            </a:r>
          </a:p>
          <a:p>
            <a:pPr lvl="1"/>
            <a:r>
              <a:rPr lang="en-US" dirty="0">
                <a:latin typeface="Segoe UI Light" panose="020B0502040204020203" pitchFamily="34" charset="0"/>
                <a:cs typeface="Segoe UI Light" panose="020B0502040204020203" pitchFamily="34" charset="0"/>
              </a:rPr>
              <a:t>Mid to low data entry rate </a:t>
            </a:r>
          </a:p>
          <a:p>
            <a:pPr lvl="1"/>
            <a:r>
              <a:rPr lang="en-US" dirty="0">
                <a:latin typeface="Segoe UI Light" panose="020B0502040204020203" pitchFamily="34" charset="0"/>
                <a:cs typeface="Segoe UI Light" panose="020B0502040204020203" pitchFamily="34" charset="0"/>
              </a:rPr>
              <a:t>No need for cross-customers (fan-out) queries</a:t>
            </a:r>
          </a:p>
          <a:p>
            <a:r>
              <a:rPr lang="en-US" dirty="0">
                <a:latin typeface="Segoe UI Light" panose="020B0502040204020203" pitchFamily="34" charset="0"/>
                <a:cs typeface="Segoe UI Light" panose="020B0502040204020203" pitchFamily="34" charset="0"/>
              </a:rPr>
              <a:t>Most tenants are small and “cold”, some may have hot spots</a:t>
            </a:r>
          </a:p>
          <a:p>
            <a:pPr lvl="1"/>
            <a:r>
              <a:rPr lang="en-US" dirty="0">
                <a:latin typeface="Segoe UI Light" panose="020B0502040204020203" pitchFamily="34" charset="0"/>
                <a:cs typeface="Segoe UI Light" panose="020B0502040204020203" pitchFamily="34" charset="0"/>
              </a:rPr>
              <a:t>Optimizing COGS by picking the right Service Tier for the customer (mostly Basic)</a:t>
            </a:r>
          </a:p>
          <a:p>
            <a:r>
              <a:rPr lang="en-US" dirty="0">
                <a:latin typeface="Segoe UI Light" panose="020B0502040204020203" pitchFamily="34" charset="0"/>
                <a:cs typeface="Segoe UI Light" panose="020B0502040204020203" pitchFamily="34" charset="0"/>
              </a:rPr>
              <a:t>Example</a:t>
            </a:r>
          </a:p>
          <a:p>
            <a:pPr lvl="1"/>
            <a:r>
              <a:rPr lang="en-US" dirty="0">
                <a:latin typeface="Segoe UI Light" panose="020B0502040204020203" pitchFamily="34" charset="0"/>
                <a:cs typeface="Segoe UI Light" panose="020B0502040204020203" pitchFamily="34" charset="0"/>
              </a:rPr>
              <a:t>MYOB </a:t>
            </a:r>
          </a:p>
          <a:p>
            <a:pPr lvl="1"/>
            <a:r>
              <a:rPr lang="en-US" dirty="0">
                <a:latin typeface="Segoe UI Light" panose="020B0502040204020203" pitchFamily="34" charset="0"/>
                <a:cs typeface="Segoe UI Light" panose="020B0502040204020203" pitchFamily="34" charset="0"/>
              </a:rPr>
              <a:t>Sage</a:t>
            </a:r>
          </a:p>
        </p:txBody>
      </p:sp>
      <p:grpSp>
        <p:nvGrpSpPr>
          <p:cNvPr id="172" name="Group 2"/>
          <p:cNvGrpSpPr/>
          <p:nvPr/>
        </p:nvGrpSpPr>
        <p:grpSpPr>
          <a:xfrm>
            <a:off x="-2044" y="6513076"/>
            <a:ext cx="12194043" cy="354000"/>
            <a:chOff x="2577137" y="4571778"/>
            <a:chExt cx="9101124" cy="1390560"/>
          </a:xfrm>
        </p:grpSpPr>
        <p:sp>
          <p:nvSpPr>
            <p:cNvPr id="17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174"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91810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a:t>Block Blob</a:t>
            </a:r>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streaming workloads</a:t>
            </a:r>
          </a:p>
          <a:p>
            <a:pPr marL="0" indent="0" defTabSz="914099" fontAlgn="base">
              <a:spcAft>
                <a:spcPts val="1200"/>
              </a:spcAft>
              <a:buNone/>
            </a:pPr>
            <a:r>
              <a:rPr lang="en-US" sz="3200" dirty="0"/>
              <a:t>Each blob consists of a sequence of blocks</a:t>
            </a:r>
          </a:p>
          <a:p>
            <a:pPr marL="0" indent="0" defTabSz="914099" fontAlgn="base">
              <a:spcAft>
                <a:spcPts val="1200"/>
              </a:spcAft>
              <a:buNone/>
            </a:pPr>
            <a:r>
              <a:rPr lang="en-US" sz="3200" dirty="0"/>
              <a:t>Each block is identified by a Block ID</a:t>
            </a:r>
          </a:p>
          <a:p>
            <a:pPr marL="0" indent="0" defTabSz="914099" fontAlgn="base">
              <a:spcAft>
                <a:spcPts val="1200"/>
              </a:spcAft>
              <a:buNone/>
            </a:pPr>
            <a:r>
              <a:rPr lang="en-US" sz="3200" dirty="0"/>
              <a:t>Size limit 200GB per blob</a:t>
            </a:r>
          </a:p>
          <a:p>
            <a:pPr marL="0" indent="0" defTabSz="914099" fontAlgn="base">
              <a:spcAft>
                <a:spcPts val="1200"/>
              </a:spcAft>
              <a:buNone/>
            </a:pPr>
            <a:r>
              <a:rPr lang="en-US" sz="3200" dirty="0"/>
              <a:t>Optimistic Concurrency via </a:t>
            </a:r>
            <a:r>
              <a:rPr lang="en-US" sz="3200" dirty="0" err="1"/>
              <a:t>Etags</a:t>
            </a:r>
            <a:endParaRPr lang="en-US" sz="3200" dirty="0"/>
          </a:p>
        </p:txBody>
      </p:sp>
    </p:spTree>
    <p:extLst>
      <p:ext uri="{BB962C8B-B14F-4D97-AF65-F5344CB8AC3E}">
        <p14:creationId xmlns:p14="http://schemas.microsoft.com/office/powerpoint/2010/main" val="123175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813"/>
            <a:ext cx="10515600" cy="1325562"/>
          </a:xfrm>
          <a:prstGeom prst="rect">
            <a:avLst/>
          </a:prstGeom>
        </p:spPr>
        <p:txBody>
          <a:bodyPr/>
          <a:lstStyle/>
          <a:p>
            <a:r>
              <a:rPr lang="en-US" dirty="0">
                <a:latin typeface="Segoe UI Light" panose="020B0502040204020203" pitchFamily="34" charset="0"/>
                <a:cs typeface="Segoe UI Light" panose="020B0502040204020203" pitchFamily="34" charset="0"/>
              </a:rPr>
              <a:t>Continuous data collection</a:t>
            </a:r>
          </a:p>
        </p:txBody>
      </p:sp>
      <p:sp>
        <p:nvSpPr>
          <p:cNvPr id="3" name="Content Placeholder 2"/>
          <p:cNvSpPr>
            <a:spLocks noGrp="1"/>
          </p:cNvSpPr>
          <p:nvPr>
            <p:ph idx="4294967295"/>
          </p:nvPr>
        </p:nvSpPr>
        <p:spPr>
          <a:xfrm>
            <a:off x="1676400" y="1584325"/>
            <a:ext cx="10515600" cy="4441825"/>
          </a:xfrm>
          <a:prstGeom prst="rect">
            <a:avLst/>
          </a:prstGeom>
        </p:spPr>
        <p:txBody>
          <a:bodyPr>
            <a:normAutofit/>
          </a:bodyPr>
          <a:lstStyle/>
          <a:p>
            <a:r>
              <a:rPr lang="en-US" sz="2400" dirty="0">
                <a:latin typeface="Segoe UI Light" panose="020B0502040204020203" pitchFamily="34" charset="0"/>
                <a:cs typeface="Segoe UI Light" panose="020B0502040204020203" pitchFamily="34" charset="0"/>
              </a:rPr>
              <a:t>Large data ingestion workloads</a:t>
            </a:r>
          </a:p>
          <a:p>
            <a:pPr lvl="1"/>
            <a:r>
              <a:rPr lang="en-US" sz="2000" dirty="0">
                <a:latin typeface="Segoe UI Light" panose="020B0502040204020203" pitchFamily="34" charset="0"/>
                <a:cs typeface="Segoe UI Light" panose="020B0502040204020203" pitchFamily="34" charset="0"/>
              </a:rPr>
              <a:t>Mostly append only (Cola bottling analogy)</a:t>
            </a:r>
          </a:p>
          <a:p>
            <a:r>
              <a:rPr lang="en-US" sz="2400" dirty="0">
                <a:latin typeface="Segoe UI Light" panose="020B0502040204020203" pitchFamily="34" charset="0"/>
                <a:cs typeface="Segoe UI Light" panose="020B0502040204020203" pitchFamily="34" charset="0"/>
              </a:rPr>
              <a:t>Two options, depending on application query patterns</a:t>
            </a:r>
          </a:p>
          <a:p>
            <a:pPr lvl="1"/>
            <a:r>
              <a:rPr lang="en-US" sz="2000" dirty="0">
                <a:latin typeface="Segoe UI Light" panose="020B0502040204020203" pitchFamily="34" charset="0"/>
                <a:cs typeface="Segoe UI Light" panose="020B0502040204020203" pitchFamily="34" charset="0"/>
              </a:rPr>
              <a:t>Querying ranges of last X days of data (e.g. trend analysis)</a:t>
            </a:r>
          </a:p>
          <a:p>
            <a:pPr lvl="1"/>
            <a:r>
              <a:rPr lang="en-US" sz="2000" dirty="0">
                <a:latin typeface="Segoe UI Light" panose="020B0502040204020203" pitchFamily="34" charset="0"/>
                <a:cs typeface="Segoe UI Light" panose="020B0502040204020203" pitchFamily="34" charset="0"/>
              </a:rPr>
              <a:t>Randomly extracting data from the entire database (e.g. lookup a certain </a:t>
            </a:r>
            <a:r>
              <a:rPr lang="en-US" sz="2000" dirty="0">
                <a:solidFill>
                  <a:srgbClr val="000000"/>
                </a:solidFill>
                <a:latin typeface="Segoe UI Light" panose="020B0502040204020203" pitchFamily="34" charset="0"/>
                <a:cs typeface="Segoe UI Light" panose="020B0502040204020203" pitchFamily="34" charset="0"/>
              </a:rPr>
              <a:t>Jan</a:t>
            </a:r>
            <a:r>
              <a:rPr lang="en-US" sz="2000" baseline="-25000" dirty="0">
                <a:solidFill>
                  <a:srgbClr val="000000"/>
                </a:solidFill>
                <a:latin typeface="Segoe UI Light" panose="020B0502040204020203" pitchFamily="34" charset="0"/>
                <a:cs typeface="Segoe UI Light" panose="020B0502040204020203" pitchFamily="34" charset="0"/>
              </a:rPr>
              <a:t> </a:t>
            </a:r>
            <a:r>
              <a:rPr lang="en-US" sz="2000" dirty="0">
                <a:latin typeface="Segoe UI Light" panose="020B0502040204020203" pitchFamily="34" charset="0"/>
                <a:cs typeface="Segoe UI Light" panose="020B0502040204020203" pitchFamily="34" charset="0"/>
              </a:rPr>
              <a:t>event)</a:t>
            </a:r>
          </a:p>
          <a:p>
            <a:r>
              <a:rPr lang="en-US" sz="2400" dirty="0">
                <a:latin typeface="Segoe UI Light" panose="020B0502040204020203" pitchFamily="34" charset="0"/>
                <a:cs typeface="Segoe UI Light" panose="020B0502040204020203" pitchFamily="34" charset="0"/>
              </a:rPr>
              <a:t>Typically requires fan-out queries</a:t>
            </a:r>
          </a:p>
        </p:txBody>
      </p:sp>
      <p:sp>
        <p:nvSpPr>
          <p:cNvPr id="4" name="Can 3"/>
          <p:cNvSpPr/>
          <p:nvPr/>
        </p:nvSpPr>
        <p:spPr bwMode="auto">
          <a:xfrm>
            <a:off x="1356588"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Jan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2938396"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Mar</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3963677" y="5372921"/>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Oct</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8" name="Can 7"/>
          <p:cNvSpPr/>
          <p:nvPr/>
        </p:nvSpPr>
        <p:spPr bwMode="auto">
          <a:xfrm>
            <a:off x="2144286" y="5362849"/>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Feb</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9" name="TextBox 8"/>
          <p:cNvSpPr txBox="1"/>
          <p:nvPr/>
        </p:nvSpPr>
        <p:spPr>
          <a:xfrm>
            <a:off x="3612414" y="5472300"/>
            <a:ext cx="495412" cy="461665"/>
          </a:xfrm>
          <a:prstGeom prst="rect">
            <a:avLst/>
          </a:prstGeom>
          <a:noFill/>
        </p:spPr>
        <p:txBody>
          <a:bodyPr wrap="square" rtlCol="0">
            <a:spAutoFit/>
          </a:bodyPr>
          <a:lstStyle/>
          <a:p>
            <a:r>
              <a:rPr lang="en-US" sz="2400" dirty="0">
                <a:solidFill>
                  <a:srgbClr val="000000"/>
                </a:solidFill>
              </a:rPr>
              <a:t>…</a:t>
            </a:r>
          </a:p>
        </p:txBody>
      </p:sp>
      <p:sp>
        <p:nvSpPr>
          <p:cNvPr id="10" name="Rectangle 9"/>
          <p:cNvSpPr/>
          <p:nvPr/>
        </p:nvSpPr>
        <p:spPr>
          <a:xfrm>
            <a:off x="2302225" y="4022904"/>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App</a:t>
            </a:r>
          </a:p>
        </p:txBody>
      </p:sp>
      <p:cxnSp>
        <p:nvCxnSpPr>
          <p:cNvPr id="12" name="Straight Arrow Connector 11"/>
          <p:cNvCxnSpPr/>
          <p:nvPr/>
        </p:nvCxnSpPr>
        <p:spPr>
          <a:xfrm>
            <a:off x="3477957" y="4551049"/>
            <a:ext cx="1456614" cy="763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2233591">
            <a:off x="3862658" y="4706528"/>
            <a:ext cx="495412" cy="230832"/>
          </a:xfrm>
          <a:prstGeom prst="rect">
            <a:avLst/>
          </a:prstGeom>
          <a:noFill/>
        </p:spPr>
        <p:txBody>
          <a:bodyPr wrap="square" rtlCol="0">
            <a:spAutoFit/>
          </a:bodyPr>
          <a:lstStyle/>
          <a:p>
            <a:r>
              <a:rPr lang="en-US" sz="900" dirty="0">
                <a:solidFill>
                  <a:srgbClr val="000000"/>
                </a:solidFill>
              </a:rPr>
              <a:t>writes</a:t>
            </a:r>
          </a:p>
        </p:txBody>
      </p:sp>
      <p:cxnSp>
        <p:nvCxnSpPr>
          <p:cNvPr id="14" name="Straight Arrow Connector 13"/>
          <p:cNvCxnSpPr/>
          <p:nvPr/>
        </p:nvCxnSpPr>
        <p:spPr>
          <a:xfrm>
            <a:off x="3234424" y="4561122"/>
            <a:ext cx="884728" cy="73353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2060419">
            <a:off x="3497310" y="4890590"/>
            <a:ext cx="495412" cy="230832"/>
          </a:xfrm>
          <a:prstGeom prst="rect">
            <a:avLst/>
          </a:prstGeom>
          <a:noFill/>
        </p:spPr>
        <p:txBody>
          <a:bodyPr wrap="square" rtlCol="0">
            <a:spAutoFit/>
          </a:bodyPr>
          <a:lstStyle/>
          <a:p>
            <a:r>
              <a:rPr lang="en-US" sz="900" dirty="0">
                <a:solidFill>
                  <a:srgbClr val="000000"/>
                </a:solidFill>
              </a:rPr>
              <a:t>reads</a:t>
            </a:r>
          </a:p>
        </p:txBody>
      </p:sp>
      <p:cxnSp>
        <p:nvCxnSpPr>
          <p:cNvPr id="16" name="Straight Arrow Connector 15"/>
          <p:cNvCxnSpPr/>
          <p:nvPr/>
        </p:nvCxnSpPr>
        <p:spPr>
          <a:xfrm>
            <a:off x="2917321" y="4570727"/>
            <a:ext cx="310273" cy="77980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4016914">
            <a:off x="2959885" y="4788696"/>
            <a:ext cx="495412" cy="230832"/>
          </a:xfrm>
          <a:prstGeom prst="rect">
            <a:avLst/>
          </a:prstGeom>
          <a:noFill/>
        </p:spPr>
        <p:txBody>
          <a:bodyPr wrap="square" rtlCol="0">
            <a:spAutoFit/>
          </a:bodyPr>
          <a:lstStyle/>
          <a:p>
            <a:r>
              <a:rPr lang="en-US" sz="900" dirty="0">
                <a:solidFill>
                  <a:srgbClr val="000000"/>
                </a:solidFill>
              </a:rPr>
              <a:t>reads</a:t>
            </a:r>
          </a:p>
        </p:txBody>
      </p:sp>
      <p:cxnSp>
        <p:nvCxnSpPr>
          <p:cNvPr id="19" name="Straight Arrow Connector 18"/>
          <p:cNvCxnSpPr/>
          <p:nvPr/>
        </p:nvCxnSpPr>
        <p:spPr>
          <a:xfrm flipH="1">
            <a:off x="2483988" y="4561122"/>
            <a:ext cx="250363" cy="78288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17297506">
            <a:off x="2248095" y="4824443"/>
            <a:ext cx="495412" cy="230832"/>
          </a:xfrm>
          <a:prstGeom prst="rect">
            <a:avLst/>
          </a:prstGeom>
          <a:noFill/>
        </p:spPr>
        <p:txBody>
          <a:bodyPr wrap="square" rtlCol="0">
            <a:spAutoFit/>
          </a:bodyPr>
          <a:lstStyle/>
          <a:p>
            <a:r>
              <a:rPr lang="en-US" sz="900" dirty="0">
                <a:solidFill>
                  <a:srgbClr val="000000"/>
                </a:solidFill>
              </a:rPr>
              <a:t>reads</a:t>
            </a:r>
          </a:p>
        </p:txBody>
      </p:sp>
      <p:cxnSp>
        <p:nvCxnSpPr>
          <p:cNvPr id="22" name="Straight Arrow Connector 21"/>
          <p:cNvCxnSpPr/>
          <p:nvPr/>
        </p:nvCxnSpPr>
        <p:spPr>
          <a:xfrm flipH="1">
            <a:off x="1745526" y="4551049"/>
            <a:ext cx="671288" cy="79364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rot="18609501">
            <a:off x="1730212" y="4794294"/>
            <a:ext cx="495412" cy="230832"/>
          </a:xfrm>
          <a:prstGeom prst="rect">
            <a:avLst/>
          </a:prstGeom>
          <a:noFill/>
        </p:spPr>
        <p:txBody>
          <a:bodyPr wrap="square" rtlCol="0">
            <a:spAutoFit/>
          </a:bodyPr>
          <a:lstStyle/>
          <a:p>
            <a:r>
              <a:rPr lang="en-US" sz="900" dirty="0">
                <a:solidFill>
                  <a:srgbClr val="000000"/>
                </a:solidFill>
              </a:rPr>
              <a:t>reads</a:t>
            </a:r>
          </a:p>
        </p:txBody>
      </p:sp>
      <p:sp>
        <p:nvSpPr>
          <p:cNvPr id="25" name="Can 24"/>
          <p:cNvSpPr/>
          <p:nvPr/>
        </p:nvSpPr>
        <p:spPr bwMode="auto">
          <a:xfrm>
            <a:off x="4957180" y="5384864"/>
            <a:ext cx="635288" cy="667545"/>
          </a:xfrm>
          <a:prstGeom prst="can">
            <a:avLst/>
          </a:prstGeom>
          <a:noFill/>
          <a:ln w="28575">
            <a:solidFill>
              <a:schemeClr val="accent1">
                <a:lumMod val="75000"/>
              </a:schemeClr>
            </a:solidFill>
            <a:prstDash val="dash"/>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Nov</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6" name="Rectangle 25"/>
          <p:cNvSpPr/>
          <p:nvPr/>
        </p:nvSpPr>
        <p:spPr>
          <a:xfrm>
            <a:off x="8122329" y="4049030"/>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App</a:t>
            </a:r>
          </a:p>
        </p:txBody>
      </p:sp>
      <p:sp>
        <p:nvSpPr>
          <p:cNvPr id="27" name="Can 26"/>
          <p:cNvSpPr/>
          <p:nvPr/>
        </p:nvSpPr>
        <p:spPr bwMode="auto">
          <a:xfrm>
            <a:off x="7152194"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#1</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8" name="Can 27"/>
          <p:cNvSpPr/>
          <p:nvPr/>
        </p:nvSpPr>
        <p:spPr bwMode="auto">
          <a:xfrm>
            <a:off x="8734002"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#3</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9" name="Can 28"/>
          <p:cNvSpPr/>
          <p:nvPr/>
        </p:nvSpPr>
        <p:spPr bwMode="auto">
          <a:xfrm>
            <a:off x="10098918" y="532751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0" name="Can 29"/>
          <p:cNvSpPr/>
          <p:nvPr/>
        </p:nvSpPr>
        <p:spPr bwMode="auto">
          <a:xfrm>
            <a:off x="7939892" y="5317440"/>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#2</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1" name="TextBox 30"/>
          <p:cNvSpPr txBox="1"/>
          <p:nvPr/>
        </p:nvSpPr>
        <p:spPr>
          <a:xfrm>
            <a:off x="9486398" y="5416016"/>
            <a:ext cx="495412" cy="369332"/>
          </a:xfrm>
          <a:prstGeom prst="rect">
            <a:avLst/>
          </a:prstGeom>
          <a:noFill/>
        </p:spPr>
        <p:txBody>
          <a:bodyPr wrap="square" rtlCol="0">
            <a:spAutoFit/>
          </a:bodyPr>
          <a:lstStyle/>
          <a:p>
            <a:r>
              <a:rPr lang="en-US" dirty="0">
                <a:solidFill>
                  <a:srgbClr val="000000"/>
                </a:solidFill>
              </a:rPr>
              <a:t>…..</a:t>
            </a:r>
          </a:p>
        </p:txBody>
      </p:sp>
      <p:cxnSp>
        <p:nvCxnSpPr>
          <p:cNvPr id="32" name="Straight Arrow Connector 31"/>
          <p:cNvCxnSpPr/>
          <p:nvPr/>
        </p:nvCxnSpPr>
        <p:spPr>
          <a:xfrm>
            <a:off x="9124640" y="4552222"/>
            <a:ext cx="1142999" cy="764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2078314">
            <a:off x="9460035" y="4854097"/>
            <a:ext cx="979392" cy="230832"/>
          </a:xfrm>
          <a:prstGeom prst="rect">
            <a:avLst/>
          </a:prstGeom>
          <a:noFill/>
        </p:spPr>
        <p:txBody>
          <a:bodyPr wrap="square" rtlCol="0">
            <a:spAutoFit/>
          </a:bodyPr>
          <a:lstStyle/>
          <a:p>
            <a:r>
              <a:rPr lang="en-US" sz="900" dirty="0">
                <a:solidFill>
                  <a:srgbClr val="000000"/>
                </a:solidFill>
              </a:rPr>
              <a:t>reads/writes</a:t>
            </a:r>
          </a:p>
        </p:txBody>
      </p:sp>
      <p:cxnSp>
        <p:nvCxnSpPr>
          <p:cNvPr id="35" name="Straight Arrow Connector 34"/>
          <p:cNvCxnSpPr/>
          <p:nvPr/>
        </p:nvCxnSpPr>
        <p:spPr>
          <a:xfrm>
            <a:off x="8834433" y="4606315"/>
            <a:ext cx="212405" cy="691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4345264">
            <a:off x="8583015" y="4916150"/>
            <a:ext cx="979392" cy="230832"/>
          </a:xfrm>
          <a:prstGeom prst="rect">
            <a:avLst/>
          </a:prstGeom>
          <a:noFill/>
        </p:spPr>
        <p:txBody>
          <a:bodyPr wrap="square" rtlCol="0">
            <a:spAutoFit/>
          </a:bodyPr>
          <a:lstStyle/>
          <a:p>
            <a:r>
              <a:rPr lang="en-US" sz="900" dirty="0">
                <a:solidFill>
                  <a:srgbClr val="000000"/>
                </a:solidFill>
              </a:rPr>
              <a:t>reads/writes</a:t>
            </a:r>
          </a:p>
        </p:txBody>
      </p:sp>
      <p:cxnSp>
        <p:nvCxnSpPr>
          <p:cNvPr id="39" name="Straight Arrow Connector 38"/>
          <p:cNvCxnSpPr/>
          <p:nvPr/>
        </p:nvCxnSpPr>
        <p:spPr>
          <a:xfrm flipH="1">
            <a:off x="8242141" y="4606315"/>
            <a:ext cx="231379" cy="666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17459611">
            <a:off x="7827469" y="4692870"/>
            <a:ext cx="979392" cy="230832"/>
          </a:xfrm>
          <a:prstGeom prst="rect">
            <a:avLst/>
          </a:prstGeom>
          <a:noFill/>
        </p:spPr>
        <p:txBody>
          <a:bodyPr wrap="square" rtlCol="0">
            <a:spAutoFit/>
          </a:bodyPr>
          <a:lstStyle/>
          <a:p>
            <a:r>
              <a:rPr lang="en-US" sz="900" dirty="0">
                <a:solidFill>
                  <a:srgbClr val="000000"/>
                </a:solidFill>
              </a:rPr>
              <a:t>reads/writes</a:t>
            </a:r>
          </a:p>
        </p:txBody>
      </p:sp>
      <p:cxnSp>
        <p:nvCxnSpPr>
          <p:cNvPr id="42" name="Straight Arrow Connector 41"/>
          <p:cNvCxnSpPr/>
          <p:nvPr/>
        </p:nvCxnSpPr>
        <p:spPr>
          <a:xfrm flipH="1">
            <a:off x="7461323" y="4606315"/>
            <a:ext cx="748516" cy="688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rot="19040029">
            <a:off x="7274207" y="4753299"/>
            <a:ext cx="979392" cy="230832"/>
          </a:xfrm>
          <a:prstGeom prst="rect">
            <a:avLst/>
          </a:prstGeom>
          <a:noFill/>
        </p:spPr>
        <p:txBody>
          <a:bodyPr wrap="square" rtlCol="0">
            <a:spAutoFit/>
          </a:bodyPr>
          <a:lstStyle/>
          <a:p>
            <a:r>
              <a:rPr lang="en-US" sz="900" dirty="0">
                <a:solidFill>
                  <a:srgbClr val="000000"/>
                </a:solidFill>
              </a:rPr>
              <a:t>reads/writes</a:t>
            </a:r>
          </a:p>
        </p:txBody>
      </p:sp>
      <p:sp>
        <p:nvSpPr>
          <p:cNvPr id="45" name="TextBox 44"/>
          <p:cNvSpPr txBox="1"/>
          <p:nvPr/>
        </p:nvSpPr>
        <p:spPr>
          <a:xfrm>
            <a:off x="4578237" y="5472300"/>
            <a:ext cx="495412" cy="461665"/>
          </a:xfrm>
          <a:prstGeom prst="rect">
            <a:avLst/>
          </a:prstGeom>
          <a:noFill/>
        </p:spPr>
        <p:txBody>
          <a:bodyPr wrap="square" rtlCol="0">
            <a:spAutoFit/>
          </a:bodyPr>
          <a:lstStyle/>
          <a:p>
            <a:r>
              <a:rPr lang="en-US" sz="2400" dirty="0">
                <a:solidFill>
                  <a:srgbClr val="000000"/>
                </a:solidFill>
              </a:rPr>
              <a:t>…</a:t>
            </a:r>
          </a:p>
        </p:txBody>
      </p:sp>
      <p:sp>
        <p:nvSpPr>
          <p:cNvPr id="46" name="Right Arrow 45"/>
          <p:cNvSpPr/>
          <p:nvPr/>
        </p:nvSpPr>
        <p:spPr>
          <a:xfrm>
            <a:off x="1352559" y="6050541"/>
            <a:ext cx="3859526" cy="354376"/>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Segoe UI Light" panose="020B0502040204020203" pitchFamily="34" charset="0"/>
                <a:cs typeface="Segoe UI Light" panose="020B0502040204020203" pitchFamily="34" charset="0"/>
              </a:rPr>
              <a:t>Time</a:t>
            </a:r>
          </a:p>
        </p:txBody>
      </p:sp>
      <p:sp>
        <p:nvSpPr>
          <p:cNvPr id="48" name="Left-Right Arrow 47"/>
          <p:cNvSpPr/>
          <p:nvPr/>
        </p:nvSpPr>
        <p:spPr>
          <a:xfrm>
            <a:off x="7109621" y="6058186"/>
            <a:ext cx="3662027" cy="346730"/>
          </a:xfrm>
          <a:prstGeom prst="lef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Segoe UI Light" panose="020B0502040204020203" pitchFamily="34" charset="0"/>
                <a:cs typeface="Segoe UI Light" panose="020B0502040204020203" pitchFamily="34" charset="0"/>
              </a:rPr>
              <a:t>Scale</a:t>
            </a:r>
          </a:p>
        </p:txBody>
      </p:sp>
      <p:sp>
        <p:nvSpPr>
          <p:cNvPr id="5" name="Rectangle 4"/>
          <p:cNvSpPr/>
          <p:nvPr/>
        </p:nvSpPr>
        <p:spPr>
          <a:xfrm>
            <a:off x="916578" y="958220"/>
            <a:ext cx="4406463" cy="461665"/>
          </a:xfrm>
          <a:prstGeom prst="rect">
            <a:avLst/>
          </a:prstGeom>
        </p:spPr>
        <p:txBody>
          <a:bodyPr wrap="none">
            <a:spAutoFit/>
          </a:bodyPr>
          <a:lstStyle/>
          <a:p>
            <a:r>
              <a:rPr lang="en-US" sz="2400" i="1" dirty="0">
                <a:solidFill>
                  <a:srgbClr val="000000"/>
                </a:solidFill>
                <a:latin typeface="Segoe UI Light" panose="020B0502040204020203" pitchFamily="34" charset="0"/>
                <a:cs typeface="Segoe UI Light" panose="020B0502040204020203" pitchFamily="34" charset="0"/>
              </a:rPr>
              <a:t>Sensor and Telemetry Processing</a:t>
            </a:r>
            <a:endParaRPr lang="en-US" sz="2400" i="1" dirty="0">
              <a:solidFill>
                <a:srgbClr val="000000"/>
              </a:solidFill>
            </a:endParaRPr>
          </a:p>
        </p:txBody>
      </p:sp>
      <p:grpSp>
        <p:nvGrpSpPr>
          <p:cNvPr id="50" name="Group 2"/>
          <p:cNvGrpSpPr/>
          <p:nvPr/>
        </p:nvGrpSpPr>
        <p:grpSpPr>
          <a:xfrm>
            <a:off x="-2044" y="6513076"/>
            <a:ext cx="12194043" cy="354000"/>
            <a:chOff x="2577137" y="4571778"/>
            <a:chExt cx="9101124" cy="1390560"/>
          </a:xfrm>
        </p:grpSpPr>
        <p:sp>
          <p:nvSpPr>
            <p:cNvPr id="5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52"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8617225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vert="horz" lIns="91440" tIns="45720" rIns="91440" bIns="45720" rtlCol="0" anchor="ctr">
            <a:noAutofit/>
          </a:bodyPr>
          <a:lstStyle/>
          <a:p>
            <a:r>
              <a:rPr lang="en-US" dirty="0">
                <a:latin typeface="Segoe UI Light" panose="020B0502040204020203" pitchFamily="34" charset="0"/>
                <a:cs typeface="Segoe UI Light" panose="020B0502040204020203" pitchFamily="34" charset="0"/>
              </a:rPr>
              <a:t>High Scale OLTP</a:t>
            </a:r>
          </a:p>
        </p:txBody>
      </p:sp>
      <p:sp>
        <p:nvSpPr>
          <p:cNvPr id="3" name="Content Placeholder 2"/>
          <p:cNvSpPr>
            <a:spLocks noGrp="1"/>
          </p:cNvSpPr>
          <p:nvPr>
            <p:ph idx="4294967295"/>
          </p:nvPr>
        </p:nvSpPr>
        <p:spPr>
          <a:xfrm>
            <a:off x="1768475" y="1189038"/>
            <a:ext cx="10423525" cy="4987925"/>
          </a:xfrm>
          <a:prstGeom prst="rect">
            <a:avLst/>
          </a:prstGeom>
        </p:spPr>
        <p:txBody>
          <a:bodyPr>
            <a:normAutofit fontScale="55000" lnSpcReduction="20000"/>
          </a:bodyPr>
          <a:lstStyle/>
          <a:p>
            <a:r>
              <a:rPr lang="en-US" dirty="0">
                <a:latin typeface="Segoe UI Light" panose="020B0502040204020203" pitchFamily="34" charset="0"/>
                <a:cs typeface="Segoe UI Light" panose="020B0502040204020203" pitchFamily="34" charset="0"/>
              </a:rPr>
              <a:t>Large, (mostly) uniform, active data set</a:t>
            </a:r>
          </a:p>
          <a:p>
            <a:r>
              <a:rPr lang="en-US" dirty="0">
                <a:latin typeface="Segoe UI Light" panose="020B0502040204020203" pitchFamily="34" charset="0"/>
                <a:cs typeface="Segoe UI Light" panose="020B0502040204020203" pitchFamily="34" charset="0"/>
              </a:rPr>
              <a:t>Distribute partition-able tables across as many shards as necessary</a:t>
            </a:r>
          </a:p>
          <a:p>
            <a:pPr lvl="1"/>
            <a:r>
              <a:rPr lang="en-US" dirty="0">
                <a:latin typeface="Segoe UI Light" panose="020B0502040204020203" pitchFamily="34" charset="0"/>
                <a:cs typeface="Segoe UI Light" panose="020B0502040204020203" pitchFamily="34" charset="0"/>
              </a:rPr>
              <a:t>See Appendix for shards (scale units) capacity planning</a:t>
            </a:r>
          </a:p>
          <a:p>
            <a:r>
              <a:rPr lang="en-US" dirty="0">
                <a:latin typeface="Segoe UI Light" panose="020B0502040204020203" pitchFamily="34" charset="0"/>
                <a:cs typeface="Segoe UI Light" panose="020B0502040204020203" pitchFamily="34" charset="0"/>
              </a:rPr>
              <a:t>Some shards can become way more active than others</a:t>
            </a:r>
          </a:p>
          <a:p>
            <a:pPr lvl="1"/>
            <a:r>
              <a:rPr lang="en-US" dirty="0">
                <a:latin typeface="Segoe UI Light" panose="020B0502040204020203" pitchFamily="34" charset="0"/>
                <a:cs typeface="Segoe UI Light" panose="020B0502040204020203" pitchFamily="34" charset="0"/>
              </a:rPr>
              <a:t>Pinning hot users to dedicated databases</a:t>
            </a:r>
          </a:p>
          <a:p>
            <a:pPr lvl="1"/>
            <a:r>
              <a:rPr lang="en-US" dirty="0">
                <a:latin typeface="Segoe UI Light" panose="020B0502040204020203" pitchFamily="34" charset="0"/>
                <a:cs typeface="Segoe UI Light" panose="020B0502040204020203" pitchFamily="34" charset="0"/>
              </a:rPr>
              <a:t>Move users to balance workload between databases</a:t>
            </a:r>
          </a:p>
          <a:p>
            <a:pPr lvl="1"/>
            <a:r>
              <a:rPr lang="en-US" dirty="0">
                <a:latin typeface="Segoe UI Light" panose="020B0502040204020203" pitchFamily="34" charset="0"/>
                <a:cs typeface="Segoe UI Light" panose="020B0502040204020203" pitchFamily="34" charset="0"/>
              </a:rPr>
              <a:t>Scale to the proper Service Tier (Premium) to deal with increased workload</a:t>
            </a:r>
          </a:p>
          <a:p>
            <a:r>
              <a:rPr lang="en-US" dirty="0">
                <a:latin typeface="Segoe UI Light" panose="020B0502040204020203" pitchFamily="34" charset="0"/>
                <a:cs typeface="Segoe UI Light" panose="020B0502040204020203" pitchFamily="34" charset="0"/>
              </a:rPr>
              <a:t>Split-merge actions are required to fully exploit elasticity</a:t>
            </a:r>
          </a:p>
          <a:p>
            <a:r>
              <a:rPr lang="en-US" dirty="0">
                <a:latin typeface="Segoe UI Light" panose="020B0502040204020203" pitchFamily="34" charset="0"/>
                <a:cs typeface="Segoe UI Light" panose="020B0502040204020203" pitchFamily="34" charset="0"/>
              </a:rPr>
              <a:t>Mostly data dependent routing with key lookup queries</a:t>
            </a:r>
          </a:p>
          <a:p>
            <a:pPr lvl="1"/>
            <a:r>
              <a:rPr lang="en-US" dirty="0">
                <a:latin typeface="Segoe UI Light" panose="020B0502040204020203" pitchFamily="34" charset="0"/>
                <a:cs typeface="Segoe UI Light" panose="020B0502040204020203" pitchFamily="34" charset="0"/>
              </a:rPr>
              <a:t>Few fan-out queries may be required (e.g. leaderboards, inventory management, etc.)</a:t>
            </a:r>
          </a:p>
          <a:p>
            <a:r>
              <a:rPr lang="en-US" dirty="0">
                <a:latin typeface="Segoe UI Light" panose="020B0502040204020203" pitchFamily="34" charset="0"/>
                <a:cs typeface="Segoe UI Light" panose="020B0502040204020203" pitchFamily="34" charset="0"/>
              </a:rPr>
              <a:t>Examples</a:t>
            </a:r>
          </a:p>
          <a:p>
            <a:pPr lvl="1"/>
            <a:r>
              <a:rPr lang="en-US" dirty="0" err="1">
                <a:latin typeface="Segoe UI Light" panose="020B0502040204020203" pitchFamily="34" charset="0"/>
                <a:cs typeface="Segoe UI Light" panose="020B0502040204020203" pitchFamily="34" charset="0"/>
              </a:rPr>
              <a:t>Pottermore</a:t>
            </a:r>
            <a:endParaRPr lang="en-US" dirty="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573388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Sharding and Tenancy Models</a:t>
            </a:r>
          </a:p>
        </p:txBody>
      </p:sp>
      <p:sp>
        <p:nvSpPr>
          <p:cNvPr id="3" name="Content Placeholder 2"/>
          <p:cNvSpPr>
            <a:spLocks noGrp="1"/>
          </p:cNvSpPr>
          <p:nvPr>
            <p:ph idx="4294967295"/>
          </p:nvPr>
        </p:nvSpPr>
        <p:spPr>
          <a:xfrm>
            <a:off x="0" y="0"/>
            <a:ext cx="12192000" cy="6858000"/>
          </a:xfrm>
          <a:prstGeom prst="rect">
            <a:avLst/>
          </a:prstGeom>
        </p:spPr>
        <p:txBody>
          <a:bodyPr>
            <a:normAutofit fontScale="85000" lnSpcReduction="20000"/>
          </a:bodyPr>
          <a:lstStyle/>
          <a:p>
            <a:pPr marL="0" indent="0">
              <a:buNone/>
            </a:pPr>
            <a:r>
              <a:rPr lang="en-US" dirty="0">
                <a:solidFill>
                  <a:srgbClr val="00B0F0"/>
                </a:solidFill>
                <a:latin typeface="Segoe UI Light" panose="020B0502040204020203" pitchFamily="34" charset="0"/>
                <a:cs typeface="Segoe UI Light" panose="020B0502040204020203" pitchFamily="34" charset="0"/>
              </a:rPr>
              <a:t>Single tenant per database</a:t>
            </a:r>
          </a:p>
          <a:p>
            <a:pPr lvl="1"/>
            <a:r>
              <a:rPr lang="en-US" dirty="0">
                <a:latin typeface="Segoe UI Light" panose="020B0502040204020203" pitchFamily="34" charset="0"/>
                <a:cs typeface="Segoe UI Light" panose="020B0502040204020203" pitchFamily="34" charset="0"/>
              </a:rPr>
              <a:t>Each tenant’s data is stored in a different database</a:t>
            </a:r>
          </a:p>
          <a:p>
            <a:pPr lvl="1"/>
            <a:r>
              <a:rPr lang="en-US" dirty="0">
                <a:latin typeface="Segoe UI Light" panose="020B0502040204020203" pitchFamily="34" charset="0"/>
                <a:cs typeface="Segoe UI Light" panose="020B0502040204020203" pitchFamily="34" charset="0"/>
              </a:rPr>
              <a:t>Better isolation of tenants as compared to multi-tenant model</a:t>
            </a:r>
          </a:p>
          <a:p>
            <a:pPr marL="0" indent="0">
              <a:buNone/>
            </a:pPr>
            <a:r>
              <a:rPr lang="en-US" dirty="0">
                <a:solidFill>
                  <a:srgbClr val="00B0F0"/>
                </a:solidFill>
                <a:latin typeface="Segoe UI Light" panose="020B0502040204020203" pitchFamily="34" charset="0"/>
                <a:cs typeface="Segoe UI Light" panose="020B0502040204020203" pitchFamily="34" charset="0"/>
              </a:rPr>
              <a:t>Multiple tenants per database</a:t>
            </a:r>
          </a:p>
          <a:p>
            <a:pPr lvl="1"/>
            <a:r>
              <a:rPr lang="en-US" dirty="0">
                <a:latin typeface="Segoe UI Light" panose="020B0502040204020203" pitchFamily="34" charset="0"/>
                <a:cs typeface="Segoe UI Light" panose="020B0502040204020203" pitchFamily="34" charset="0"/>
              </a:rPr>
              <a:t>Multiple tenants share the same database</a:t>
            </a:r>
          </a:p>
          <a:p>
            <a:pPr lvl="1"/>
            <a:r>
              <a:rPr lang="en-US" dirty="0">
                <a:latin typeface="Segoe UI Light" panose="020B0502040204020203" pitchFamily="34" charset="0"/>
                <a:cs typeface="Segoe UI Light" panose="020B0502040204020203" pitchFamily="34" charset="0"/>
              </a:rPr>
              <a:t>Less isolation of tenants as compared to single tenant model</a:t>
            </a:r>
          </a:p>
          <a:p>
            <a:pPr lvl="1"/>
            <a:r>
              <a:rPr lang="en-US" dirty="0">
                <a:latin typeface="Segoe UI Light" panose="020B0502040204020203" pitchFamily="34" charset="0"/>
                <a:cs typeface="Segoe UI Light" panose="020B0502040204020203" pitchFamily="34" charset="0"/>
              </a:rPr>
              <a:t>Typically more cost-effective than the single tenant model</a:t>
            </a:r>
          </a:p>
          <a:p>
            <a:pPr marL="0" indent="0">
              <a:buNone/>
            </a:pPr>
            <a:r>
              <a:rPr lang="en-US" dirty="0">
                <a:solidFill>
                  <a:srgbClr val="00B0F0"/>
                </a:solidFill>
                <a:latin typeface="Segoe UI Light" panose="020B0502040204020203" pitchFamily="34" charset="0"/>
                <a:cs typeface="Segoe UI Light" panose="020B0502040204020203" pitchFamily="34" charset="0"/>
              </a:rPr>
              <a:t>Hybrid model</a:t>
            </a:r>
          </a:p>
          <a:p>
            <a:pPr lvl="1"/>
            <a:r>
              <a:rPr lang="en-US" dirty="0">
                <a:latin typeface="Segoe UI Light" panose="020B0502040204020203" pitchFamily="34" charset="0"/>
                <a:cs typeface="Segoe UI Light" panose="020B0502040204020203" pitchFamily="34" charset="0"/>
              </a:rPr>
              <a:t>Some tenants share databases, others get their own database</a:t>
            </a:r>
          </a:p>
          <a:p>
            <a:pPr lvl="1"/>
            <a:r>
              <a:rPr lang="en-US" dirty="0">
                <a:latin typeface="Segoe UI Light" panose="020B0502040204020203" pitchFamily="34" charset="0"/>
                <a:cs typeface="Segoe UI Light" panose="020B0502040204020203" pitchFamily="34" charset="0"/>
              </a:rPr>
              <a:t>E.g., premium or paying customers get their own databases, while free tier customers share databases</a:t>
            </a:r>
          </a:p>
          <a:p>
            <a:pPr marL="0" indent="0">
              <a:buNone/>
            </a:pPr>
            <a:r>
              <a:rPr lang="en-US" dirty="0">
                <a:solidFill>
                  <a:srgbClr val="00B0F0"/>
                </a:solidFill>
                <a:latin typeface="Segoe UI Light" panose="020B0502040204020203" pitchFamily="34" charset="0"/>
                <a:cs typeface="Segoe UI Light" panose="020B0502040204020203" pitchFamily="34" charset="0"/>
              </a:rPr>
              <a:t>Temporal model</a:t>
            </a:r>
          </a:p>
          <a:p>
            <a:pPr lvl="1"/>
            <a:r>
              <a:rPr lang="en-US" dirty="0">
                <a:latin typeface="Segoe UI Light" panose="020B0502040204020203" pitchFamily="34" charset="0"/>
                <a:cs typeface="Segoe UI Light" panose="020B0502040204020203" pitchFamily="34" charset="0"/>
              </a:rPr>
              <a:t>Sharding based on date/time</a:t>
            </a:r>
          </a:p>
          <a:p>
            <a:pPr lvl="1"/>
            <a:r>
              <a:rPr lang="en-US" dirty="0">
                <a:latin typeface="Segoe UI Light" panose="020B0502040204020203" pitchFamily="34" charset="0"/>
                <a:cs typeface="Segoe UI Light" panose="020B0502040204020203" pitchFamily="34" charset="0"/>
              </a:rPr>
              <a:t>Most recent shard is constantly loaded with newly arriving data</a:t>
            </a:r>
          </a:p>
          <a:p>
            <a:pPr lvl="1"/>
            <a:r>
              <a:rPr lang="en-US" dirty="0">
                <a:latin typeface="Segoe UI Light" panose="020B0502040204020203" pitchFamily="34" charset="0"/>
                <a:cs typeface="Segoe UI Light" panose="020B0502040204020203" pitchFamily="34" charset="0"/>
              </a:rPr>
              <a:t>New shards added when current most recent shard nears capacity</a:t>
            </a:r>
          </a:p>
          <a:p>
            <a:pPr marL="0" indent="0">
              <a:buNone/>
            </a:pPr>
            <a:endParaRPr lang="en-US" dirty="0">
              <a:solidFill>
                <a:srgbClr val="00B0F0"/>
              </a:solidFill>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grpSp>
        <p:nvGrpSpPr>
          <p:cNvPr id="8" name="Group 2"/>
          <p:cNvGrpSpPr/>
          <p:nvPr/>
        </p:nvGrpSpPr>
        <p:grpSpPr>
          <a:xfrm>
            <a:off x="-2044" y="6513076"/>
            <a:ext cx="12194043" cy="354000"/>
            <a:chOff x="2577137" y="4571778"/>
            <a:chExt cx="9101124" cy="1390560"/>
          </a:xfrm>
        </p:grpSpPr>
        <p:sp>
          <p:nvSpPr>
            <p:cNvPr id="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1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4621166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Elastic Scale: Overview </a:t>
            </a:r>
          </a:p>
        </p:txBody>
      </p:sp>
      <p:grpSp>
        <p:nvGrpSpPr>
          <p:cNvPr id="4" name="Group 1"/>
          <p:cNvGrpSpPr/>
          <p:nvPr/>
        </p:nvGrpSpPr>
        <p:grpSpPr>
          <a:xfrm>
            <a:off x="969046" y="1850106"/>
            <a:ext cx="10253907" cy="4496327"/>
            <a:chOff x="260110" y="2114550"/>
            <a:chExt cx="11418633" cy="4650419"/>
          </a:xfrm>
        </p:grpSpPr>
        <p:sp>
          <p:nvSpPr>
            <p:cNvPr id="5" name="Left-Right Arrow 69"/>
            <p:cNvSpPr/>
            <p:nvPr/>
          </p:nvSpPr>
          <p:spPr>
            <a:xfrm>
              <a:off x="3825729" y="5944139"/>
              <a:ext cx="4264975" cy="50744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solidFill>
                    <a:prstClr val="black"/>
                  </a:solidFill>
                </a:rPr>
                <a:t>Grow/shrink capacity</a:t>
              </a:r>
            </a:p>
          </p:txBody>
        </p:sp>
        <p:sp>
          <p:nvSpPr>
            <p:cNvPr id="6" name="Rounded Rectangle 4"/>
            <p:cNvSpPr/>
            <p:nvPr/>
          </p:nvSpPr>
          <p:spPr>
            <a:xfrm>
              <a:off x="4170400" y="2114550"/>
              <a:ext cx="3695580" cy="1229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Cross-Shard Capabilities</a:t>
              </a:r>
              <a:endParaRPr lang="en-US" sz="1400" dirty="0">
                <a:solidFill>
                  <a:prstClr val="white"/>
                </a:solidFill>
              </a:endParaRPr>
            </a:p>
          </p:txBody>
        </p:sp>
        <p:sp>
          <p:nvSpPr>
            <p:cNvPr id="7" name="Rounded Rectangle 52"/>
            <p:cNvSpPr/>
            <p:nvPr/>
          </p:nvSpPr>
          <p:spPr>
            <a:xfrm>
              <a:off x="1362076" y="2114550"/>
              <a:ext cx="1295400" cy="37338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solidFill>
                    <a:prstClr val="white"/>
                  </a:solidFill>
                </a:rPr>
                <a:t>Elastic Scale app</a:t>
              </a:r>
            </a:p>
          </p:txBody>
        </p:sp>
        <p:sp>
          <p:nvSpPr>
            <p:cNvPr id="8" name="Can 53"/>
            <p:cNvSpPr/>
            <p:nvPr/>
          </p:nvSpPr>
          <p:spPr>
            <a:xfrm>
              <a:off x="33908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solidFill>
                    <a:prstClr val="white"/>
                  </a:solidFill>
                </a:rPr>
                <a:t>shard</a:t>
              </a:r>
              <a:r>
                <a:rPr lang="en-US" sz="1400" baseline="-25000" dirty="0">
                  <a:solidFill>
                    <a:prstClr val="white"/>
                  </a:solidFill>
                </a:rPr>
                <a:t>1</a:t>
              </a:r>
            </a:p>
          </p:txBody>
        </p:sp>
        <p:sp>
          <p:nvSpPr>
            <p:cNvPr id="9" name="Can 54"/>
            <p:cNvSpPr/>
            <p:nvPr/>
          </p:nvSpPr>
          <p:spPr>
            <a:xfrm>
              <a:off x="48005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solidFill>
                    <a:prstClr val="white"/>
                  </a:solidFill>
                </a:rPr>
                <a:t>shard</a:t>
              </a:r>
              <a:r>
                <a:rPr lang="en-US" sz="1400" baseline="-25000" dirty="0" err="1">
                  <a:solidFill>
                    <a:prstClr val="white"/>
                  </a:solidFill>
                </a:rPr>
                <a:t>i</a:t>
              </a:r>
              <a:endParaRPr lang="en-US" sz="1400" baseline="-25000" dirty="0">
                <a:solidFill>
                  <a:prstClr val="white"/>
                </a:solidFill>
              </a:endParaRPr>
            </a:p>
          </p:txBody>
        </p:sp>
        <p:sp>
          <p:nvSpPr>
            <p:cNvPr id="10" name="Rounded Rectangle 55"/>
            <p:cNvSpPr/>
            <p:nvPr/>
          </p:nvSpPr>
          <p:spPr>
            <a:xfrm>
              <a:off x="9415461" y="2114550"/>
              <a:ext cx="1295400" cy="3733800"/>
            </a:xfrm>
            <a:prstGeom prst="roundRect">
              <a:avLst/>
            </a:prstGeom>
            <a:ln>
              <a:solidFill>
                <a:schemeClr val="tx2">
                  <a:lumMod val="7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solidFill>
                    <a:prstClr val="white"/>
                  </a:solidFill>
                </a:rPr>
                <a:t>Elastic Scale</a:t>
              </a:r>
            </a:p>
            <a:p>
              <a:pPr algn="ctr"/>
              <a:r>
                <a:rPr lang="en-US" sz="1400" dirty="0">
                  <a:solidFill>
                    <a:prstClr val="white"/>
                  </a:solidFill>
                </a:rPr>
                <a:t>Manage-ability</a:t>
              </a:r>
            </a:p>
          </p:txBody>
        </p:sp>
        <p:cxnSp>
          <p:nvCxnSpPr>
            <p:cNvPr id="11" name="Elbow Connector 56"/>
            <p:cNvCxnSpPr>
              <a:stCxn id="6" idx="2"/>
              <a:endCxn id="8" idx="1"/>
            </p:cNvCxnSpPr>
            <p:nvPr/>
          </p:nvCxnSpPr>
          <p:spPr>
            <a:xfrm rot="5400000">
              <a:off x="4440494" y="2765703"/>
              <a:ext cx="999591" cy="215580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 name="Group 57"/>
            <p:cNvGrpSpPr/>
            <p:nvPr/>
          </p:nvGrpSpPr>
          <p:grpSpPr>
            <a:xfrm>
              <a:off x="7367388" y="3430909"/>
              <a:ext cx="4311355" cy="3334060"/>
              <a:chOff x="3531936" y="4559147"/>
              <a:chExt cx="4311355" cy="3334060"/>
            </a:xfrm>
          </p:grpSpPr>
          <p:pic>
            <p:nvPicPr>
              <p:cNvPr id="3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7809" y="4559147"/>
                <a:ext cx="410219" cy="410219"/>
              </a:xfrm>
              <a:prstGeom prst="rect">
                <a:avLst/>
              </a:prstGeom>
            </p:spPr>
          </p:pic>
          <p:sp>
            <p:nvSpPr>
              <p:cNvPr id="40" name="TextBox 89"/>
              <p:cNvSpPr txBox="1"/>
              <p:nvPr/>
            </p:nvSpPr>
            <p:spPr>
              <a:xfrm>
                <a:off x="7119974" y="4927504"/>
                <a:ext cx="723317" cy="445654"/>
              </a:xfrm>
              <a:prstGeom prst="rect">
                <a:avLst/>
              </a:prstGeom>
              <a:noFill/>
            </p:spPr>
            <p:txBody>
              <a:bodyPr wrap="none" rtlCol="0">
                <a:spAutoFit/>
              </a:bodyPr>
              <a:lstStyle/>
              <a:p>
                <a:r>
                  <a:rPr lang="en-US" sz="1050" dirty="0">
                    <a:solidFill>
                      <a:prstClr val="black"/>
                    </a:solidFill>
                  </a:rPr>
                  <a:t>Admin/</a:t>
                </a:r>
              </a:p>
              <a:p>
                <a:r>
                  <a:rPr lang="en-US" sz="1050" dirty="0" err="1">
                    <a:solidFill>
                      <a:prstClr val="black"/>
                    </a:solidFill>
                  </a:rPr>
                  <a:t>DevOps</a:t>
                </a:r>
                <a:endParaRPr lang="en-US" sz="1050" dirty="0">
                  <a:solidFill>
                    <a:prstClr val="black"/>
                  </a:solidFill>
                </a:endParaRPr>
              </a:p>
            </p:txBody>
          </p:sp>
          <p:pic>
            <p:nvPicPr>
              <p:cNvPr id="4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9771" y="7079191"/>
                <a:ext cx="410219" cy="410219"/>
              </a:xfrm>
              <a:prstGeom prst="rect">
                <a:avLst/>
              </a:prstGeom>
            </p:spPr>
          </p:pic>
          <p:sp>
            <p:nvSpPr>
              <p:cNvPr id="42" name="TextBox 91"/>
              <p:cNvSpPr txBox="1"/>
              <p:nvPr/>
            </p:nvSpPr>
            <p:spPr>
              <a:xfrm>
                <a:off x="3531936" y="7447553"/>
                <a:ext cx="723317" cy="445654"/>
              </a:xfrm>
              <a:prstGeom prst="rect">
                <a:avLst/>
              </a:prstGeom>
              <a:noFill/>
            </p:spPr>
            <p:txBody>
              <a:bodyPr wrap="none" rtlCol="0">
                <a:spAutoFit/>
              </a:bodyPr>
              <a:lstStyle/>
              <a:p>
                <a:r>
                  <a:rPr lang="en-US" sz="1050" dirty="0">
                    <a:solidFill>
                      <a:prstClr val="black"/>
                    </a:solidFill>
                  </a:rPr>
                  <a:t>Admin/</a:t>
                </a:r>
              </a:p>
              <a:p>
                <a:r>
                  <a:rPr lang="en-US" sz="1050" dirty="0" err="1">
                    <a:solidFill>
                      <a:prstClr val="black"/>
                    </a:solidFill>
                  </a:rPr>
                  <a:t>DevOps</a:t>
                </a:r>
                <a:endParaRPr lang="en-US" sz="1050" dirty="0">
                  <a:solidFill>
                    <a:prstClr val="black"/>
                  </a:solidFill>
                </a:endParaRPr>
              </a:p>
            </p:txBody>
          </p:sp>
        </p:grpSp>
        <p:grpSp>
          <p:nvGrpSpPr>
            <p:cNvPr id="13" name="Group 58"/>
            <p:cNvGrpSpPr/>
            <p:nvPr/>
          </p:nvGrpSpPr>
          <p:grpSpPr>
            <a:xfrm>
              <a:off x="260110" y="3481709"/>
              <a:ext cx="994649" cy="788303"/>
              <a:chOff x="1325520" y="1415228"/>
              <a:chExt cx="994649" cy="788303"/>
            </a:xfrm>
          </p:grpSpPr>
          <p:pic>
            <p:nvPicPr>
              <p:cNvPr id="3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762" y="1415228"/>
                <a:ext cx="399283" cy="446697"/>
              </a:xfrm>
              <a:prstGeom prst="rect">
                <a:avLst/>
              </a:prstGeom>
            </p:spPr>
          </p:pic>
          <p:sp>
            <p:nvSpPr>
              <p:cNvPr id="38" name="TextBox 87"/>
              <p:cNvSpPr txBox="1"/>
              <p:nvPr/>
            </p:nvSpPr>
            <p:spPr>
              <a:xfrm>
                <a:off x="1325520" y="1773794"/>
                <a:ext cx="994649" cy="429737"/>
              </a:xfrm>
              <a:prstGeom prst="rect">
                <a:avLst/>
              </a:prstGeom>
              <a:noFill/>
            </p:spPr>
            <p:txBody>
              <a:bodyPr wrap="none" rtlCol="0">
                <a:spAutoFit/>
              </a:bodyPr>
              <a:lstStyle/>
              <a:p>
                <a:r>
                  <a:rPr lang="en-US" sz="1050" dirty="0">
                    <a:solidFill>
                      <a:prstClr val="black"/>
                    </a:solidFill>
                  </a:rPr>
                  <a:t>Application </a:t>
                </a:r>
              </a:p>
              <a:p>
                <a:r>
                  <a:rPr lang="en-US" sz="1050" dirty="0">
                    <a:solidFill>
                      <a:prstClr val="black"/>
                    </a:solidFill>
                  </a:rPr>
                  <a:t>Developer</a:t>
                </a:r>
              </a:p>
            </p:txBody>
          </p:sp>
        </p:grpSp>
        <p:sp>
          <p:nvSpPr>
            <p:cNvPr id="14" name="TextBox 59"/>
            <p:cNvSpPr txBox="1"/>
            <p:nvPr/>
          </p:nvSpPr>
          <p:spPr>
            <a:xfrm>
              <a:off x="4395555" y="4911209"/>
              <a:ext cx="352019" cy="318325"/>
            </a:xfrm>
            <a:prstGeom prst="rect">
              <a:avLst/>
            </a:prstGeom>
            <a:noFill/>
          </p:spPr>
          <p:txBody>
            <a:bodyPr wrap="none" rtlCol="0">
              <a:spAutoFit/>
            </a:bodyPr>
            <a:lstStyle/>
            <a:p>
              <a:r>
                <a:rPr lang="en-US" sz="1400" dirty="0">
                  <a:solidFill>
                    <a:prstClr val="black"/>
                  </a:solidFill>
                </a:rPr>
                <a:t>…</a:t>
              </a:r>
            </a:p>
          </p:txBody>
        </p:sp>
        <p:sp>
          <p:nvSpPr>
            <p:cNvPr id="15" name="TextBox 60"/>
            <p:cNvSpPr txBox="1"/>
            <p:nvPr/>
          </p:nvSpPr>
          <p:spPr>
            <a:xfrm>
              <a:off x="5862405" y="4911209"/>
              <a:ext cx="352019" cy="318325"/>
            </a:xfrm>
            <a:prstGeom prst="rect">
              <a:avLst/>
            </a:prstGeom>
            <a:noFill/>
          </p:spPr>
          <p:txBody>
            <a:bodyPr wrap="none" rtlCol="0">
              <a:spAutoFit/>
            </a:bodyPr>
            <a:lstStyle/>
            <a:p>
              <a:r>
                <a:rPr lang="en-US" sz="1400" dirty="0">
                  <a:solidFill>
                    <a:prstClr val="black"/>
                  </a:solidFill>
                </a:rPr>
                <a:t>…</a:t>
              </a:r>
            </a:p>
          </p:txBody>
        </p:sp>
        <p:sp>
          <p:nvSpPr>
            <p:cNvPr id="16" name="Can 61"/>
            <p:cNvSpPr/>
            <p:nvPr/>
          </p:nvSpPr>
          <p:spPr>
            <a:xfrm>
              <a:off x="63007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solidFill>
                    <a:prstClr val="white"/>
                  </a:solidFill>
                </a:rPr>
                <a:t>shard</a:t>
              </a:r>
              <a:r>
                <a:rPr lang="en-US" sz="1400" baseline="-25000" dirty="0" err="1">
                  <a:solidFill>
                    <a:prstClr val="white"/>
                  </a:solidFill>
                </a:rPr>
                <a:t>j</a:t>
              </a:r>
              <a:endParaRPr lang="en-US" sz="1400" baseline="-25000" dirty="0">
                <a:solidFill>
                  <a:prstClr val="white"/>
                </a:solidFill>
              </a:endParaRPr>
            </a:p>
          </p:txBody>
        </p:sp>
        <p:sp>
          <p:nvSpPr>
            <p:cNvPr id="17" name="Can 62"/>
            <p:cNvSpPr/>
            <p:nvPr/>
          </p:nvSpPr>
          <p:spPr>
            <a:xfrm>
              <a:off x="77104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solidFill>
                    <a:prstClr val="white"/>
                  </a:solidFill>
                </a:rPr>
                <a:t>shard</a:t>
              </a:r>
              <a:r>
                <a:rPr lang="en-US" sz="1400" baseline="-25000" dirty="0" err="1">
                  <a:solidFill>
                    <a:prstClr val="white"/>
                  </a:solidFill>
                </a:rPr>
                <a:t>n</a:t>
              </a:r>
              <a:endParaRPr lang="en-US" sz="1400" baseline="-25000" dirty="0">
                <a:solidFill>
                  <a:prstClr val="white"/>
                </a:solidFill>
              </a:endParaRPr>
            </a:p>
          </p:txBody>
        </p:sp>
        <p:sp>
          <p:nvSpPr>
            <p:cNvPr id="18" name="TextBox 63"/>
            <p:cNvSpPr txBox="1"/>
            <p:nvPr/>
          </p:nvSpPr>
          <p:spPr>
            <a:xfrm>
              <a:off x="7305440" y="4911209"/>
              <a:ext cx="352019" cy="318325"/>
            </a:xfrm>
            <a:prstGeom prst="rect">
              <a:avLst/>
            </a:prstGeom>
            <a:noFill/>
          </p:spPr>
          <p:txBody>
            <a:bodyPr wrap="none" rtlCol="0">
              <a:spAutoFit/>
            </a:bodyPr>
            <a:lstStyle/>
            <a:p>
              <a:r>
                <a:rPr lang="en-US" sz="1400" dirty="0">
                  <a:solidFill>
                    <a:prstClr val="black"/>
                  </a:solidFill>
                </a:rPr>
                <a:t>…</a:t>
              </a:r>
            </a:p>
          </p:txBody>
        </p:sp>
        <p:cxnSp>
          <p:nvCxnSpPr>
            <p:cNvPr id="19" name="Elbow Connector 64"/>
            <p:cNvCxnSpPr>
              <a:stCxn id="6" idx="2"/>
              <a:endCxn id="9" idx="1"/>
            </p:cNvCxnSpPr>
            <p:nvPr/>
          </p:nvCxnSpPr>
          <p:spPr>
            <a:xfrm rot="5400000">
              <a:off x="5145344" y="3470552"/>
              <a:ext cx="999591" cy="746104"/>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9853" y="5359841"/>
              <a:ext cx="375869" cy="375869"/>
            </a:xfrm>
            <a:prstGeom prst="rect">
              <a:avLst/>
            </a:prstGeom>
          </p:spPr>
        </p:pic>
        <p:pic>
          <p:nvPicPr>
            <p:cNvPr id="21"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7239" y="5373302"/>
              <a:ext cx="375869" cy="375869"/>
            </a:xfrm>
            <a:prstGeom prst="rect">
              <a:avLst/>
            </a:prstGeom>
          </p:spPr>
        </p:pic>
        <p:pic>
          <p:nvPicPr>
            <p:cNvPr id="22"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1300" y="5386763"/>
              <a:ext cx="375869" cy="375869"/>
            </a:xfrm>
            <a:prstGeom prst="rect">
              <a:avLst/>
            </a:prstGeom>
          </p:spPr>
        </p:pic>
        <p:pic>
          <p:nvPicPr>
            <p:cNvPr id="23"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0118" y="5373301"/>
              <a:ext cx="375869" cy="375869"/>
            </a:xfrm>
            <a:prstGeom prst="rect">
              <a:avLst/>
            </a:prstGeom>
          </p:spPr>
        </p:pic>
        <p:cxnSp>
          <p:nvCxnSpPr>
            <p:cNvPr id="24" name="Elbow Connector 71"/>
            <p:cNvCxnSpPr>
              <a:stCxn id="6" idx="2"/>
              <a:endCxn id="16" idx="1"/>
            </p:cNvCxnSpPr>
            <p:nvPr/>
          </p:nvCxnSpPr>
          <p:spPr>
            <a:xfrm rot="16200000" flipH="1">
              <a:off x="5895437" y="3466563"/>
              <a:ext cx="999591" cy="7540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72"/>
            <p:cNvCxnSpPr>
              <a:stCxn id="6" idx="2"/>
              <a:endCxn id="17" idx="1"/>
            </p:cNvCxnSpPr>
            <p:nvPr/>
          </p:nvCxnSpPr>
          <p:spPr>
            <a:xfrm rot="16200000" flipH="1">
              <a:off x="6600286" y="2761713"/>
              <a:ext cx="999591" cy="21637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Left-Right Arrow 74"/>
            <p:cNvSpPr/>
            <p:nvPr/>
          </p:nvSpPr>
          <p:spPr>
            <a:xfrm>
              <a:off x="8402957" y="4623309"/>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27" name="TextBox 75"/>
            <p:cNvSpPr txBox="1"/>
            <p:nvPr/>
          </p:nvSpPr>
          <p:spPr>
            <a:xfrm>
              <a:off x="8616664" y="4804818"/>
              <a:ext cx="980369" cy="445654"/>
            </a:xfrm>
            <a:prstGeom prst="rect">
              <a:avLst/>
            </a:prstGeom>
            <a:noFill/>
          </p:spPr>
          <p:txBody>
            <a:bodyPr wrap="none" rtlCol="0">
              <a:spAutoFit/>
            </a:bodyPr>
            <a:lstStyle/>
            <a:p>
              <a:r>
                <a:rPr lang="en-US" sz="1100" i="1" dirty="0">
                  <a:solidFill>
                    <a:prstClr val="black"/>
                  </a:solidFill>
                </a:rPr>
                <a:t>Shard-local</a:t>
              </a:r>
            </a:p>
            <a:p>
              <a:r>
                <a:rPr lang="en-US" sz="1100" i="1" dirty="0">
                  <a:solidFill>
                    <a:prstClr val="black"/>
                  </a:solidFill>
                </a:rPr>
                <a:t>operations</a:t>
              </a:r>
            </a:p>
          </p:txBody>
        </p:sp>
        <p:sp>
          <p:nvSpPr>
            <p:cNvPr id="28" name="Rounded Rectangle 79"/>
            <p:cNvSpPr/>
            <p:nvPr/>
          </p:nvSpPr>
          <p:spPr>
            <a:xfrm>
              <a:off x="1548991" y="2325636"/>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Client library</a:t>
              </a:r>
            </a:p>
          </p:txBody>
        </p:sp>
        <p:sp>
          <p:nvSpPr>
            <p:cNvPr id="29" name="Left-Right Arrow 80"/>
            <p:cNvSpPr/>
            <p:nvPr/>
          </p:nvSpPr>
          <p:spPr>
            <a:xfrm>
              <a:off x="2439267" y="2258497"/>
              <a:ext cx="2019300"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0" name="Rounded Rectangle 85"/>
            <p:cNvSpPr/>
            <p:nvPr/>
          </p:nvSpPr>
          <p:spPr>
            <a:xfrm>
              <a:off x="9592907" y="2223872"/>
              <a:ext cx="902809" cy="1165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prstClr val="white"/>
                  </a:solidFill>
                </a:rPr>
                <a:t>Cross-shard extensions</a:t>
              </a:r>
            </a:p>
          </p:txBody>
        </p:sp>
        <p:sp>
          <p:nvSpPr>
            <p:cNvPr id="31" name="TextBox 81"/>
            <p:cNvSpPr txBox="1"/>
            <p:nvPr/>
          </p:nvSpPr>
          <p:spPr>
            <a:xfrm>
              <a:off x="2961088" y="2457777"/>
              <a:ext cx="1008930" cy="445654"/>
            </a:xfrm>
            <a:prstGeom prst="rect">
              <a:avLst/>
            </a:prstGeom>
            <a:noFill/>
          </p:spPr>
          <p:txBody>
            <a:bodyPr wrap="none" rtlCol="0">
              <a:spAutoFit/>
            </a:bodyPr>
            <a:lstStyle/>
            <a:p>
              <a:r>
                <a:rPr lang="en-US" sz="1100" i="1" dirty="0">
                  <a:solidFill>
                    <a:prstClr val="black"/>
                  </a:solidFill>
                </a:rPr>
                <a:t>Cross-shard</a:t>
              </a:r>
            </a:p>
            <a:p>
              <a:r>
                <a:rPr lang="en-US" sz="1100" i="1" dirty="0">
                  <a:solidFill>
                    <a:prstClr val="black"/>
                  </a:solidFill>
                </a:rPr>
                <a:t>operations</a:t>
              </a:r>
            </a:p>
          </p:txBody>
        </p:sp>
        <p:sp>
          <p:nvSpPr>
            <p:cNvPr id="32" name="Rounded Rectangle 82"/>
            <p:cNvSpPr/>
            <p:nvPr/>
          </p:nvSpPr>
          <p:spPr>
            <a:xfrm>
              <a:off x="1573920" y="4734074"/>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Client library</a:t>
              </a:r>
            </a:p>
          </p:txBody>
        </p:sp>
        <p:sp>
          <p:nvSpPr>
            <p:cNvPr id="33" name="Left-Right Arrow 83"/>
            <p:cNvSpPr/>
            <p:nvPr/>
          </p:nvSpPr>
          <p:spPr>
            <a:xfrm>
              <a:off x="2312484" y="4643973"/>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4" name="TextBox 84"/>
            <p:cNvSpPr txBox="1"/>
            <p:nvPr/>
          </p:nvSpPr>
          <p:spPr>
            <a:xfrm>
              <a:off x="2526191" y="4825482"/>
              <a:ext cx="980369" cy="445654"/>
            </a:xfrm>
            <a:prstGeom prst="rect">
              <a:avLst/>
            </a:prstGeom>
            <a:noFill/>
          </p:spPr>
          <p:txBody>
            <a:bodyPr wrap="none" rtlCol="0">
              <a:spAutoFit/>
            </a:bodyPr>
            <a:lstStyle/>
            <a:p>
              <a:r>
                <a:rPr lang="en-US" sz="1100" i="1" dirty="0">
                  <a:solidFill>
                    <a:prstClr val="black"/>
                  </a:solidFill>
                </a:rPr>
                <a:t>Shard-local</a:t>
              </a:r>
            </a:p>
            <a:p>
              <a:r>
                <a:rPr lang="en-US" sz="1100" i="1" dirty="0">
                  <a:solidFill>
                    <a:prstClr val="black"/>
                  </a:solidFill>
                </a:rPr>
                <a:t>operations</a:t>
              </a:r>
            </a:p>
          </p:txBody>
        </p:sp>
        <p:sp>
          <p:nvSpPr>
            <p:cNvPr id="35" name="Left-Right Arrow 73"/>
            <p:cNvSpPr/>
            <p:nvPr/>
          </p:nvSpPr>
          <p:spPr>
            <a:xfrm>
              <a:off x="7648804" y="2285819"/>
              <a:ext cx="2070836"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6" name="TextBox 76"/>
            <p:cNvSpPr txBox="1"/>
            <p:nvPr/>
          </p:nvSpPr>
          <p:spPr>
            <a:xfrm>
              <a:off x="8191386" y="2526537"/>
              <a:ext cx="1008930" cy="445654"/>
            </a:xfrm>
            <a:prstGeom prst="rect">
              <a:avLst/>
            </a:prstGeom>
            <a:noFill/>
          </p:spPr>
          <p:txBody>
            <a:bodyPr wrap="none" rtlCol="0">
              <a:spAutoFit/>
            </a:bodyPr>
            <a:lstStyle/>
            <a:p>
              <a:r>
                <a:rPr lang="en-US" sz="1100" i="1" dirty="0">
                  <a:solidFill>
                    <a:prstClr val="black"/>
                  </a:solidFill>
                </a:rPr>
                <a:t>Cross-shard</a:t>
              </a:r>
            </a:p>
            <a:p>
              <a:r>
                <a:rPr lang="en-US" sz="1100" i="1" dirty="0">
                  <a:solidFill>
                    <a:prstClr val="black"/>
                  </a:solidFill>
                </a:rPr>
                <a:t>operations</a:t>
              </a:r>
            </a:p>
          </p:txBody>
        </p:sp>
      </p:grpSp>
      <p:grpSp>
        <p:nvGrpSpPr>
          <p:cNvPr id="47" name="Group 2"/>
          <p:cNvGrpSpPr/>
          <p:nvPr/>
        </p:nvGrpSpPr>
        <p:grpSpPr>
          <a:xfrm>
            <a:off x="-2044" y="6513076"/>
            <a:ext cx="12194043" cy="354000"/>
            <a:chOff x="2577137" y="4571778"/>
            <a:chExt cx="9101124" cy="1390560"/>
          </a:xfrm>
        </p:grpSpPr>
        <p:sp>
          <p:nvSpPr>
            <p:cNvPr id="4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4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916670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Elastic Scale: Key Capabilities</a:t>
            </a:r>
          </a:p>
        </p:txBody>
      </p:sp>
      <p:sp>
        <p:nvSpPr>
          <p:cNvPr id="3" name="Content Placeholder 2"/>
          <p:cNvSpPr>
            <a:spLocks noGrp="1"/>
          </p:cNvSpPr>
          <p:nvPr>
            <p:ph idx="4294967295"/>
          </p:nvPr>
        </p:nvSpPr>
        <p:spPr>
          <a:xfrm>
            <a:off x="0" y="1825625"/>
            <a:ext cx="5354638" cy="4351338"/>
          </a:xfrm>
          <a:prstGeom prst="rect">
            <a:avLst/>
          </a:prstGeom>
        </p:spPr>
        <p:txBody>
          <a:bodyPr>
            <a:normAutofit fontScale="62500" lnSpcReduction="20000"/>
          </a:bodyPr>
          <a:lstStyle/>
          <a:p>
            <a:pPr marL="0" indent="0">
              <a:buNone/>
            </a:pPr>
            <a:r>
              <a:rPr lang="en-US" dirty="0">
                <a:solidFill>
                  <a:srgbClr val="00B0F0"/>
                </a:solidFill>
                <a:latin typeface="Segoe UI Light" panose="020B0502040204020203" pitchFamily="34" charset="0"/>
                <a:cs typeface="Segoe UI Light" panose="020B0502040204020203" pitchFamily="34" charset="0"/>
              </a:rPr>
              <a:t>Shard map management (SMM)</a:t>
            </a:r>
          </a:p>
          <a:p>
            <a:pPr lvl="1"/>
            <a:r>
              <a:rPr lang="en-US" sz="2100" dirty="0">
                <a:latin typeface="Segoe UI Light" panose="020B0502040204020203" pitchFamily="34" charset="0"/>
                <a:cs typeface="Segoe UI Light" panose="020B0502040204020203" pitchFamily="34" charset="0"/>
              </a:rPr>
              <a:t>Define groups of shards for your application</a:t>
            </a:r>
          </a:p>
          <a:p>
            <a:pPr lvl="1"/>
            <a:r>
              <a:rPr lang="en-US" sz="2100" dirty="0">
                <a:latin typeface="Segoe UI Light" panose="020B0502040204020203" pitchFamily="34" charset="0"/>
                <a:cs typeface="Segoe UI Light" panose="020B0502040204020203" pitchFamily="34" charset="0"/>
              </a:rPr>
              <a:t>Manage mapping of routing keys to shards</a:t>
            </a:r>
          </a:p>
          <a:p>
            <a:pPr marL="0" indent="0">
              <a:buNone/>
            </a:pPr>
            <a:r>
              <a:rPr lang="en-US" dirty="0">
                <a:solidFill>
                  <a:srgbClr val="00B0F0"/>
                </a:solidFill>
                <a:latin typeface="Segoe UI Light" panose="020B0502040204020203" pitchFamily="34" charset="0"/>
                <a:cs typeface="Segoe UI Light" panose="020B0502040204020203" pitchFamily="34" charset="0"/>
              </a:rPr>
              <a:t>Data dependent routing (DDR)</a:t>
            </a:r>
          </a:p>
          <a:p>
            <a:pPr lvl="1"/>
            <a:r>
              <a:rPr lang="en-US" sz="1900" dirty="0">
                <a:latin typeface="Segoe UI Light" panose="020B0502040204020203" pitchFamily="34" charset="0"/>
                <a:cs typeface="Segoe UI Light" panose="020B0502040204020203" pitchFamily="34" charset="0"/>
              </a:rPr>
              <a:t>Route incoming requests to the correct shard, e.g., given a customer ID </a:t>
            </a:r>
          </a:p>
          <a:p>
            <a:pPr lvl="1"/>
            <a:r>
              <a:rPr lang="en-US" sz="1900" dirty="0">
                <a:latin typeface="Segoe UI Light" panose="020B0502040204020203" pitchFamily="34" charset="0"/>
                <a:cs typeface="Segoe UI Light" panose="020B0502040204020203" pitchFamily="34" charset="0"/>
              </a:rPr>
              <a:t>Ensure correct routing as tenants move </a:t>
            </a:r>
          </a:p>
          <a:p>
            <a:pPr lvl="1"/>
            <a:r>
              <a:rPr lang="en-US" sz="1900" dirty="0">
                <a:latin typeface="Segoe UI Light" panose="020B0502040204020203" pitchFamily="34" charset="0"/>
                <a:cs typeface="Segoe UI Light" panose="020B0502040204020203" pitchFamily="34" charset="0"/>
              </a:rPr>
              <a:t>Cache routing information for efficiency</a:t>
            </a:r>
          </a:p>
          <a:p>
            <a:pPr marL="0" indent="0">
              <a:buNone/>
            </a:pPr>
            <a:r>
              <a:rPr lang="en-US" dirty="0">
                <a:solidFill>
                  <a:srgbClr val="00B0F0"/>
                </a:solidFill>
                <a:latin typeface="Segoe UI Light" panose="020B0502040204020203" pitchFamily="34" charset="0"/>
                <a:cs typeface="Segoe UI Light" panose="020B0502040204020203" pitchFamily="34" charset="0"/>
              </a:rPr>
              <a:t>Multi-shard query (MSQ)</a:t>
            </a:r>
          </a:p>
          <a:p>
            <a:pPr lvl="1"/>
            <a:r>
              <a:rPr lang="en-US" sz="1900" dirty="0">
                <a:latin typeface="Segoe UI Light" panose="020B0502040204020203" pitchFamily="34" charset="0"/>
                <a:cs typeface="Segoe UI Light" panose="020B0502040204020203" pitchFamily="34" charset="0"/>
              </a:rPr>
              <a:t>Interactive processing across several shards </a:t>
            </a:r>
          </a:p>
          <a:p>
            <a:pPr lvl="1"/>
            <a:r>
              <a:rPr lang="en-US" sz="1900" dirty="0">
                <a:latin typeface="Segoe UI Light" panose="020B0502040204020203" pitchFamily="34" charset="0"/>
                <a:cs typeface="Segoe UI Light" panose="020B0502040204020203" pitchFamily="34" charset="0"/>
              </a:rPr>
              <a:t>Same statement executed on all shards with UNION all semantics</a:t>
            </a:r>
          </a:p>
          <a:p>
            <a:pPr marL="0" indent="0">
              <a:buNone/>
            </a:pP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sp>
        <p:nvSpPr>
          <p:cNvPr id="4" name="Content Placeholder 2"/>
          <p:cNvSpPr txBox="1">
            <a:spLocks/>
          </p:cNvSpPr>
          <p:nvPr/>
        </p:nvSpPr>
        <p:spPr>
          <a:xfrm>
            <a:off x="6314955" y="1825625"/>
            <a:ext cx="5354256"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Set Execution (SSE)</a:t>
            </a:r>
          </a:p>
          <a:p>
            <a:pPr lvl="1"/>
            <a:r>
              <a:rPr lang="en-US" sz="1800" dirty="0">
                <a:solidFill>
                  <a:prstClr val="black"/>
                </a:solidFill>
                <a:latin typeface="Segoe UI Light" panose="020B0502040204020203" pitchFamily="34" charset="0"/>
                <a:cs typeface="Segoe UI Light" panose="020B0502040204020203" pitchFamily="34" charset="0"/>
              </a:rPr>
              <a:t>Interactive processing across several shards </a:t>
            </a:r>
          </a:p>
          <a:p>
            <a:pPr lvl="1"/>
            <a:r>
              <a:rPr lang="en-US" sz="1800" dirty="0">
                <a:solidFill>
                  <a:prstClr val="black"/>
                </a:solidFill>
                <a:latin typeface="Segoe UI Light" panose="020B0502040204020203" pitchFamily="34" charset="0"/>
                <a:cs typeface="Segoe UI Light" panose="020B0502040204020203" pitchFamily="34" charset="0"/>
              </a:rPr>
              <a:t>Same statement executed on all shards with UNION all semantics</a:t>
            </a:r>
          </a:p>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Split/Merge (SM)</a:t>
            </a:r>
          </a:p>
          <a:p>
            <a:pPr lvl="1"/>
            <a:r>
              <a:rPr lang="en-US" sz="1800" dirty="0">
                <a:solidFill>
                  <a:prstClr val="black"/>
                </a:solidFill>
                <a:latin typeface="Segoe UI Light" panose="020B0502040204020203" pitchFamily="34" charset="0"/>
                <a:cs typeface="Segoe UI Light" panose="020B0502040204020203" pitchFamily="34" charset="0"/>
              </a:rPr>
              <a:t>Grow or shrink capacity by adding or removing scale units </a:t>
            </a:r>
          </a:p>
          <a:p>
            <a:pPr lvl="1"/>
            <a:r>
              <a:rPr lang="en-US" sz="1800" dirty="0">
                <a:solidFill>
                  <a:prstClr val="black"/>
                </a:solidFill>
                <a:latin typeface="Segoe UI Light" panose="020B0502040204020203" pitchFamily="34" charset="0"/>
                <a:cs typeface="Segoe UI Light" panose="020B0502040204020203" pitchFamily="34" charset="0"/>
              </a:rPr>
              <a:t>Dynamically adjust scale factor of scale unit</a:t>
            </a:r>
          </a:p>
          <a:p>
            <a:pPr lvl="1"/>
            <a:r>
              <a:rPr lang="en-US" sz="1800" dirty="0">
                <a:solidFill>
                  <a:prstClr val="black"/>
                </a:solidFill>
                <a:latin typeface="Segoe UI Light" panose="020B0502040204020203" pitchFamily="34" charset="0"/>
                <a:cs typeface="Segoe UI Light" panose="020B0502040204020203" pitchFamily="34" charset="0"/>
              </a:rPr>
              <a:t>Trigger adjustment dynamically through policies</a:t>
            </a:r>
          </a:p>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Elasticity (SE)</a:t>
            </a:r>
          </a:p>
          <a:p>
            <a:pPr lvl="1"/>
            <a:r>
              <a:rPr lang="en-US" sz="1800" dirty="0">
                <a:solidFill>
                  <a:prstClr val="black"/>
                </a:solidFill>
                <a:latin typeface="Segoe UI Light" panose="020B0502040204020203" pitchFamily="34" charset="0"/>
                <a:cs typeface="Segoe UI Light" panose="020B0502040204020203" pitchFamily="34" charset="0"/>
              </a:rPr>
              <a:t>Dynamically adjust scale factor of scale unit</a:t>
            </a:r>
          </a:p>
          <a:p>
            <a:pPr lvl="1"/>
            <a:r>
              <a:rPr lang="en-US" sz="1800" dirty="0">
                <a:solidFill>
                  <a:prstClr val="black"/>
                </a:solidFill>
                <a:latin typeface="Segoe UI Light" panose="020B0502040204020203" pitchFamily="34" charset="0"/>
                <a:cs typeface="Segoe UI Light" panose="020B0502040204020203" pitchFamily="34" charset="0"/>
              </a:rPr>
              <a:t>Trigger adjustment dynamically through policies</a:t>
            </a:r>
            <a:endParaRPr lang="en-US" sz="2000" dirty="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a:solidFill>
                <a:prstClr val="black"/>
              </a:solidFill>
              <a:latin typeface="Segoe UI Light" panose="020B0502040204020203" pitchFamily="34" charset="0"/>
              <a:cs typeface="Segoe UI Light" panose="020B0502040204020203" pitchFamily="34" charset="0"/>
            </a:endParaRPr>
          </a:p>
          <a:p>
            <a:endParaRPr lang="en-US" dirty="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a:solidFill>
                <a:prstClr val="black"/>
              </a:solidFill>
              <a:latin typeface="Segoe UI Light" panose="020B0502040204020203" pitchFamily="34" charset="0"/>
              <a:cs typeface="Segoe UI Light" panose="020B0502040204020203" pitchFamily="34" charset="0"/>
            </a:endParaRPr>
          </a:p>
        </p:txBody>
      </p:sp>
      <p:sp>
        <p:nvSpPr>
          <p:cNvPr id="5" name="TextBox 4"/>
          <p:cNvSpPr txBox="1"/>
          <p:nvPr/>
        </p:nvSpPr>
        <p:spPr>
          <a:xfrm>
            <a:off x="937549" y="1409725"/>
            <a:ext cx="4942390" cy="461665"/>
          </a:xfrm>
          <a:prstGeom prst="rect">
            <a:avLst/>
          </a:prstGeom>
          <a:noFill/>
        </p:spPr>
        <p:txBody>
          <a:bodyPr wrap="square" rtlCol="0">
            <a:spAutoFit/>
          </a:bodyPr>
          <a:lstStyle/>
          <a:p>
            <a:pPr algn="ctr"/>
            <a:r>
              <a:rPr lang="en-US" sz="2400" b="1" dirty="0">
                <a:solidFill>
                  <a:prstClr val="black"/>
                </a:solidFill>
                <a:latin typeface="Segoe UI Light" panose="020B0502040204020203" pitchFamily="34" charset="0"/>
                <a:cs typeface="Segoe UI Light" panose="020B0502040204020203" pitchFamily="34" charset="0"/>
              </a:rPr>
              <a:t>Client .NET APIs</a:t>
            </a:r>
          </a:p>
        </p:txBody>
      </p:sp>
      <p:sp>
        <p:nvSpPr>
          <p:cNvPr id="6" name="TextBox 5"/>
          <p:cNvSpPr txBox="1"/>
          <p:nvPr/>
        </p:nvSpPr>
        <p:spPr>
          <a:xfrm>
            <a:off x="6314955" y="1419447"/>
            <a:ext cx="5354256" cy="461665"/>
          </a:xfrm>
          <a:prstGeom prst="rect">
            <a:avLst/>
          </a:prstGeom>
          <a:noFill/>
        </p:spPr>
        <p:txBody>
          <a:bodyPr wrap="square" rtlCol="0">
            <a:spAutoFit/>
          </a:bodyPr>
          <a:lstStyle/>
          <a:p>
            <a:pPr algn="ctr"/>
            <a:r>
              <a:rPr lang="en-US" sz="2400" b="1" dirty="0">
                <a:solidFill>
                  <a:prstClr val="black"/>
                </a:solidFill>
                <a:latin typeface="Segoe UI Light" panose="020B0502040204020203" pitchFamily="34" charset="0"/>
                <a:cs typeface="Segoe UI Light" panose="020B0502040204020203" pitchFamily="34" charset="0"/>
              </a:rPr>
              <a:t>Management Services</a:t>
            </a:r>
          </a:p>
        </p:txBody>
      </p:sp>
      <p:grpSp>
        <p:nvGrpSpPr>
          <p:cNvPr id="11" name="Group 2"/>
          <p:cNvGrpSpPr/>
          <p:nvPr/>
        </p:nvGrpSpPr>
        <p:grpSpPr>
          <a:xfrm>
            <a:off x="-2044" y="6513076"/>
            <a:ext cx="12194043" cy="354000"/>
            <a:chOff x="2577137" y="4571778"/>
            <a:chExt cx="9101124" cy="1390560"/>
          </a:xfrm>
        </p:grpSpPr>
        <p:sp>
          <p:nvSpPr>
            <p:cNvPr id="1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1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5043714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rapezoid 34"/>
          <p:cNvSpPr/>
          <p:nvPr/>
        </p:nvSpPr>
        <p:spPr>
          <a:xfrm rot="14529502">
            <a:off x="7102452" y="2313283"/>
            <a:ext cx="646465" cy="1911612"/>
          </a:xfrm>
          <a:prstGeom prst="trapezoid">
            <a:avLst>
              <a:gd name="adj" fmla="val 50000"/>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Content Placeholder 29"/>
          <p:cNvSpPr>
            <a:spLocks noGrp="1"/>
          </p:cNvSpPr>
          <p:nvPr>
            <p:ph idx="4294967295"/>
          </p:nvPr>
        </p:nvSpPr>
        <p:spPr>
          <a:xfrm>
            <a:off x="0" y="0"/>
            <a:ext cx="12192000" cy="6858000"/>
          </a:xfrm>
          <a:prstGeom prst="rect">
            <a:avLst/>
          </a:prstGeom>
        </p:spPr>
        <p:txBody>
          <a:bodyPr/>
          <a:lstStyle/>
          <a:p>
            <a:r>
              <a:rPr lang="en-US" dirty="0">
                <a:latin typeface="Segoe UI Light" panose="020B0502040204020203" pitchFamily="34" charset="0"/>
                <a:cs typeface="Segoe UI Light" panose="020B0502040204020203" pitchFamily="34" charset="0"/>
              </a:rPr>
              <a:t>Two types of shard maps</a:t>
            </a:r>
          </a:p>
          <a:p>
            <a:pPr lvl="1"/>
            <a:r>
              <a:rPr lang="en-US" dirty="0">
                <a:latin typeface="Segoe UI Light" panose="020B0502040204020203" pitchFamily="34" charset="0"/>
                <a:cs typeface="Segoe UI Light" panose="020B0502040204020203" pitchFamily="34" charset="0"/>
              </a:rPr>
              <a:t>Range: contiguous values</a:t>
            </a:r>
          </a:p>
          <a:p>
            <a:pPr lvl="1"/>
            <a:r>
              <a:rPr lang="en-US" dirty="0">
                <a:latin typeface="Segoe UI Light" panose="020B0502040204020203" pitchFamily="34" charset="0"/>
                <a:cs typeface="Segoe UI Light" panose="020B0502040204020203" pitchFamily="34" charset="0"/>
              </a:rPr>
              <a:t>List: explicit values</a:t>
            </a:r>
          </a:p>
          <a:p>
            <a:r>
              <a:rPr lang="en-US" dirty="0">
                <a:latin typeface="Segoe UI Light" panose="020B0502040204020203" pitchFamily="34" charset="0"/>
                <a:cs typeface="Segoe UI Light" panose="020B0502040204020203" pitchFamily="34" charset="0"/>
              </a:rPr>
              <a:t>Four types of sharding keys</a:t>
            </a:r>
          </a:p>
          <a:p>
            <a:pPr lvl="1"/>
            <a:r>
              <a:rPr lang="en-US" dirty="0">
                <a:latin typeface="Segoe UI Light" panose="020B0502040204020203" pitchFamily="34" charset="0"/>
                <a:cs typeface="Segoe UI Light" panose="020B0502040204020203" pitchFamily="34" charset="0"/>
              </a:rPr>
              <a:t>INT, BIGINT, GUID, VARBINARY</a:t>
            </a: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Elastic Scale Overview</a:t>
            </a:r>
          </a:p>
        </p:txBody>
      </p:sp>
      <p:sp>
        <p:nvSpPr>
          <p:cNvPr id="33" name="Can 32"/>
          <p:cNvSpPr/>
          <p:nvPr/>
        </p:nvSpPr>
        <p:spPr bwMode="auto">
          <a:xfrm>
            <a:off x="6210449" y="2827941"/>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prstClr val="white"/>
                </a:solidFill>
              </a:rPr>
              <a:t>Shard Map Manager</a:t>
            </a:r>
          </a:p>
        </p:txBody>
      </p:sp>
      <p:sp>
        <p:nvSpPr>
          <p:cNvPr id="36" name="Oval 35"/>
          <p:cNvSpPr/>
          <p:nvPr/>
        </p:nvSpPr>
        <p:spPr>
          <a:xfrm rot="10329959">
            <a:off x="8106261" y="124328"/>
            <a:ext cx="3964296" cy="3918629"/>
          </a:xfrm>
          <a:prstGeom prst="ellipse">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TextBox 37"/>
          <p:cNvSpPr txBox="1"/>
          <p:nvPr/>
        </p:nvSpPr>
        <p:spPr>
          <a:xfrm>
            <a:off x="8853822" y="1475548"/>
            <a:ext cx="2321031" cy="276999"/>
          </a:xfrm>
          <a:prstGeom prst="rect">
            <a:avLst/>
          </a:prstGeom>
          <a:noFill/>
        </p:spPr>
        <p:txBody>
          <a:bodyPr wrap="square" rtlCol="0">
            <a:spAutoFit/>
          </a:bodyPr>
          <a:lstStyle/>
          <a:p>
            <a:r>
              <a:rPr lang="en-US" sz="1200" b="1" dirty="0">
                <a:solidFill>
                  <a:prstClr val="black"/>
                </a:solidFill>
              </a:rPr>
              <a:t>[</a:t>
            </a:r>
            <a:r>
              <a:rPr lang="en-US" sz="1200" b="1" dirty="0" err="1">
                <a:solidFill>
                  <a:prstClr val="black"/>
                </a:solidFill>
              </a:rPr>
              <a:t>shards_global</a:t>
            </a:r>
            <a:r>
              <a:rPr lang="en-US" sz="1200" b="1" dirty="0">
                <a:solidFill>
                  <a:prstClr val="black"/>
                </a:solidFill>
              </a:rPr>
              <a:t>]</a:t>
            </a:r>
          </a:p>
        </p:txBody>
      </p:sp>
      <p:graphicFrame>
        <p:nvGraphicFramePr>
          <p:cNvPr id="3" name="Table 2"/>
          <p:cNvGraphicFramePr>
            <a:graphicFrameLocks noGrp="1"/>
          </p:cNvGraphicFramePr>
          <p:nvPr>
            <p:extLst/>
          </p:nvPr>
        </p:nvGraphicFramePr>
        <p:xfrm>
          <a:off x="8935376" y="1733822"/>
          <a:ext cx="2358708" cy="1005840"/>
        </p:xfrm>
        <a:graphic>
          <a:graphicData uri="http://schemas.openxmlformats.org/drawingml/2006/table">
            <a:tbl>
              <a:tblPr firstRow="1" bandRow="1">
                <a:tableStyleId>{5C22544A-7EE6-4342-B048-85BDC9FD1C3A}</a:tableStyleId>
              </a:tblPr>
              <a:tblGrid>
                <a:gridCol w="382905">
                  <a:extLst>
                    <a:ext uri="{9D8B030D-6E8A-4147-A177-3AD203B41FA5}">
                      <a16:colId xmlns:a16="http://schemas.microsoft.com/office/drawing/2014/main" val="605670846"/>
                    </a:ext>
                  </a:extLst>
                </a:gridCol>
                <a:gridCol w="436880">
                  <a:extLst>
                    <a:ext uri="{9D8B030D-6E8A-4147-A177-3AD203B41FA5}">
                      <a16:colId xmlns:a16="http://schemas.microsoft.com/office/drawing/2014/main" val="2474575872"/>
                    </a:ext>
                  </a:extLst>
                </a:gridCol>
                <a:gridCol w="708343">
                  <a:extLst>
                    <a:ext uri="{9D8B030D-6E8A-4147-A177-3AD203B41FA5}">
                      <a16:colId xmlns:a16="http://schemas.microsoft.com/office/drawing/2014/main" val="3015633701"/>
                    </a:ext>
                  </a:extLst>
                </a:gridCol>
                <a:gridCol w="830580">
                  <a:extLst>
                    <a:ext uri="{9D8B030D-6E8A-4147-A177-3AD203B41FA5}">
                      <a16:colId xmlns:a16="http://schemas.microsoft.com/office/drawing/2014/main" val="3312308126"/>
                    </a:ext>
                  </a:extLst>
                </a:gridCol>
              </a:tblGrid>
              <a:tr h="0">
                <a:tc>
                  <a:txBody>
                    <a:bodyPr/>
                    <a:lstStyle/>
                    <a:p>
                      <a:r>
                        <a:rPr lang="en-US" sz="800" dirty="0" err="1"/>
                        <a:t>sid</a:t>
                      </a:r>
                      <a:endParaRPr lang="en-US" sz="800" dirty="0"/>
                    </a:p>
                  </a:txBody>
                  <a:tcPr/>
                </a:tc>
                <a:tc>
                  <a:txBody>
                    <a:bodyPr/>
                    <a:lstStyle/>
                    <a:p>
                      <a:r>
                        <a:rPr lang="en-US" sz="800" dirty="0" err="1"/>
                        <a:t>smid</a:t>
                      </a:r>
                      <a:r>
                        <a:rPr lang="en-US" sz="800" dirty="0"/>
                        <a:t> </a:t>
                      </a:r>
                    </a:p>
                  </a:txBody>
                  <a:tcPr/>
                </a:tc>
                <a:tc>
                  <a:txBody>
                    <a:bodyPr/>
                    <a:lstStyle/>
                    <a:p>
                      <a:r>
                        <a:rPr lang="en-US" sz="800" dirty="0" err="1"/>
                        <a:t>Datasource</a:t>
                      </a:r>
                      <a:endParaRPr lang="en-US" sz="800" dirty="0"/>
                    </a:p>
                  </a:txBody>
                  <a:tcPr/>
                </a:tc>
                <a:tc>
                  <a:txBody>
                    <a:bodyPr/>
                    <a:lstStyle/>
                    <a:p>
                      <a:r>
                        <a:rPr lang="en-US" sz="800" dirty="0" err="1"/>
                        <a:t>Databasename</a:t>
                      </a:r>
                      <a:endParaRPr lang="en-US" sz="800" dirty="0"/>
                    </a:p>
                  </a:txBody>
                  <a:tcPr/>
                </a:tc>
                <a:extLst>
                  <a:ext uri="{0D108BD9-81ED-4DB2-BD59-A6C34878D82A}">
                    <a16:rowId xmlns:a16="http://schemas.microsoft.com/office/drawing/2014/main" val="2622592419"/>
                  </a:ext>
                </a:extLst>
              </a:tr>
              <a:tr h="0">
                <a:tc>
                  <a:txBody>
                    <a:bodyPr/>
                    <a:lstStyle/>
                    <a:p>
                      <a:r>
                        <a:rPr lang="en-US" sz="800" dirty="0"/>
                        <a:t>1</a:t>
                      </a:r>
                    </a:p>
                  </a:txBody>
                  <a:tcPr/>
                </a:tc>
                <a:tc>
                  <a:txBody>
                    <a:bodyPr/>
                    <a:lstStyle/>
                    <a:p>
                      <a:r>
                        <a:rPr lang="en-US" sz="800" dirty="0"/>
                        <a:t>1</a:t>
                      </a:r>
                    </a:p>
                  </a:txBody>
                  <a:tcPr/>
                </a:tc>
                <a:tc>
                  <a:txBody>
                    <a:bodyPr/>
                    <a:lstStyle/>
                    <a:p>
                      <a:r>
                        <a:rPr lang="en-US" sz="800" dirty="0" err="1"/>
                        <a:t>serverName</a:t>
                      </a:r>
                      <a:endParaRPr lang="en-US" sz="800" dirty="0"/>
                    </a:p>
                  </a:txBody>
                  <a:tcPr/>
                </a:tc>
                <a:tc>
                  <a:txBody>
                    <a:bodyPr/>
                    <a:lstStyle/>
                    <a:p>
                      <a:r>
                        <a:rPr lang="en-US" sz="800" dirty="0"/>
                        <a:t>DB2</a:t>
                      </a:r>
                    </a:p>
                  </a:txBody>
                  <a:tcPr/>
                </a:tc>
                <a:extLst>
                  <a:ext uri="{0D108BD9-81ED-4DB2-BD59-A6C34878D82A}">
                    <a16:rowId xmlns:a16="http://schemas.microsoft.com/office/drawing/2014/main" val="3532917914"/>
                  </a:ext>
                </a:extLst>
              </a:tr>
              <a:tr h="0">
                <a:tc>
                  <a:txBody>
                    <a:bodyPr/>
                    <a:lstStyle/>
                    <a:p>
                      <a:r>
                        <a:rPr lang="en-US" sz="800" dirty="0"/>
                        <a:t>2</a:t>
                      </a:r>
                    </a:p>
                  </a:txBody>
                  <a:tcPr/>
                </a:tc>
                <a:tc>
                  <a:txBody>
                    <a:bodyPr/>
                    <a:lstStyle/>
                    <a:p>
                      <a:r>
                        <a:rPr lang="en-US" sz="800" dirty="0"/>
                        <a:t>1</a:t>
                      </a:r>
                    </a:p>
                  </a:txBody>
                  <a:tcPr/>
                </a:tc>
                <a:tc>
                  <a:txBody>
                    <a:bodyPr/>
                    <a:lstStyle/>
                    <a:p>
                      <a:r>
                        <a:rPr lang="en-US" sz="800" dirty="0" err="1"/>
                        <a:t>serverName</a:t>
                      </a:r>
                      <a:endParaRPr lang="en-US" sz="800" dirty="0"/>
                    </a:p>
                  </a:txBody>
                  <a:tcPr/>
                </a:tc>
                <a:tc>
                  <a:txBody>
                    <a:bodyPr/>
                    <a:lstStyle/>
                    <a:p>
                      <a:r>
                        <a:rPr lang="en-US" sz="800" dirty="0"/>
                        <a:t>DB2</a:t>
                      </a:r>
                    </a:p>
                  </a:txBody>
                  <a:tcPr/>
                </a:tc>
                <a:extLst>
                  <a:ext uri="{0D108BD9-81ED-4DB2-BD59-A6C34878D82A}">
                    <a16:rowId xmlns:a16="http://schemas.microsoft.com/office/drawing/2014/main" val="2305216411"/>
                  </a:ext>
                </a:extLst>
              </a:tr>
            </a:tbl>
          </a:graphicData>
        </a:graphic>
      </p:graphicFrame>
      <p:sp>
        <p:nvSpPr>
          <p:cNvPr id="23" name="TextBox 22"/>
          <p:cNvSpPr txBox="1"/>
          <p:nvPr/>
        </p:nvSpPr>
        <p:spPr>
          <a:xfrm>
            <a:off x="8853821" y="681961"/>
            <a:ext cx="2321031" cy="276999"/>
          </a:xfrm>
          <a:prstGeom prst="rect">
            <a:avLst/>
          </a:prstGeom>
          <a:noFill/>
        </p:spPr>
        <p:txBody>
          <a:bodyPr wrap="square" rtlCol="0">
            <a:spAutoFit/>
          </a:bodyPr>
          <a:lstStyle/>
          <a:p>
            <a:r>
              <a:rPr lang="en-US" sz="1200" b="1" dirty="0">
                <a:solidFill>
                  <a:prstClr val="black"/>
                </a:solidFill>
              </a:rPr>
              <a:t>[</a:t>
            </a:r>
            <a:r>
              <a:rPr lang="en-US" sz="1200" b="1" dirty="0" err="1">
                <a:solidFill>
                  <a:prstClr val="black"/>
                </a:solidFill>
              </a:rPr>
              <a:t>shardmaps_global</a:t>
            </a:r>
            <a:r>
              <a:rPr lang="en-US" sz="1200" b="1" dirty="0">
                <a:solidFill>
                  <a:prstClr val="black"/>
                </a:solidFill>
              </a:rPr>
              <a:t>]</a:t>
            </a:r>
          </a:p>
        </p:txBody>
      </p:sp>
      <p:graphicFrame>
        <p:nvGraphicFramePr>
          <p:cNvPr id="24" name="Table 23"/>
          <p:cNvGraphicFramePr>
            <a:graphicFrameLocks noGrp="1"/>
          </p:cNvGraphicFramePr>
          <p:nvPr>
            <p:extLst/>
          </p:nvPr>
        </p:nvGraphicFramePr>
        <p:xfrm>
          <a:off x="8935375" y="940235"/>
          <a:ext cx="1327785" cy="548640"/>
        </p:xfrm>
        <a:graphic>
          <a:graphicData uri="http://schemas.openxmlformats.org/drawingml/2006/table">
            <a:tbl>
              <a:tblPr firstRow="1" bandRow="1">
                <a:tableStyleId>{5C22544A-7EE6-4342-B048-85BDC9FD1C3A}</a:tableStyleId>
              </a:tblPr>
              <a:tblGrid>
                <a:gridCol w="436880">
                  <a:extLst>
                    <a:ext uri="{9D8B030D-6E8A-4147-A177-3AD203B41FA5}">
                      <a16:colId xmlns:a16="http://schemas.microsoft.com/office/drawing/2014/main" val="1066098924"/>
                    </a:ext>
                  </a:extLst>
                </a:gridCol>
                <a:gridCol w="890905">
                  <a:extLst>
                    <a:ext uri="{9D8B030D-6E8A-4147-A177-3AD203B41FA5}">
                      <a16:colId xmlns:a16="http://schemas.microsoft.com/office/drawing/2014/main" val="4142199856"/>
                    </a:ext>
                  </a:extLst>
                </a:gridCol>
              </a:tblGrid>
              <a:tr h="0">
                <a:tc>
                  <a:txBody>
                    <a:bodyPr/>
                    <a:lstStyle/>
                    <a:p>
                      <a:r>
                        <a:rPr lang="en-US" sz="800" dirty="0" err="1"/>
                        <a:t>smid</a:t>
                      </a:r>
                      <a:r>
                        <a:rPr lang="en-US" sz="800" dirty="0"/>
                        <a:t> </a:t>
                      </a:r>
                    </a:p>
                  </a:txBody>
                  <a:tcPr/>
                </a:tc>
                <a:tc>
                  <a:txBody>
                    <a:bodyPr/>
                    <a:lstStyle/>
                    <a:p>
                      <a:r>
                        <a:rPr lang="en-US" sz="800" dirty="0"/>
                        <a:t>name</a:t>
                      </a:r>
                    </a:p>
                  </a:txBody>
                  <a:tcPr/>
                </a:tc>
                <a:extLst>
                  <a:ext uri="{0D108BD9-81ED-4DB2-BD59-A6C34878D82A}">
                    <a16:rowId xmlns:a16="http://schemas.microsoft.com/office/drawing/2014/main" val="3617544561"/>
                  </a:ext>
                </a:extLst>
              </a:tr>
              <a:tr h="0">
                <a:tc>
                  <a:txBody>
                    <a:bodyPr/>
                    <a:lstStyle/>
                    <a:p>
                      <a:r>
                        <a:rPr lang="en-US" sz="800" dirty="0"/>
                        <a:t>1</a:t>
                      </a:r>
                    </a:p>
                  </a:txBody>
                  <a:tcPr/>
                </a:tc>
                <a:tc>
                  <a:txBody>
                    <a:bodyPr/>
                    <a:lstStyle/>
                    <a:p>
                      <a:r>
                        <a:rPr lang="en-US" sz="800" dirty="0" err="1"/>
                        <a:t>RangeShardMap</a:t>
                      </a:r>
                      <a:endParaRPr lang="en-US" sz="800" dirty="0"/>
                    </a:p>
                  </a:txBody>
                  <a:tcPr/>
                </a:tc>
                <a:extLst>
                  <a:ext uri="{0D108BD9-81ED-4DB2-BD59-A6C34878D82A}">
                    <a16:rowId xmlns:a16="http://schemas.microsoft.com/office/drawing/2014/main" val="3328234111"/>
                  </a:ext>
                </a:extLst>
              </a:tr>
            </a:tbl>
          </a:graphicData>
        </a:graphic>
      </p:graphicFrame>
      <p:sp>
        <p:nvSpPr>
          <p:cNvPr id="25" name="TextBox 24"/>
          <p:cNvSpPr txBox="1"/>
          <p:nvPr/>
        </p:nvSpPr>
        <p:spPr>
          <a:xfrm>
            <a:off x="8859481" y="2426242"/>
            <a:ext cx="2321031" cy="276999"/>
          </a:xfrm>
          <a:prstGeom prst="rect">
            <a:avLst/>
          </a:prstGeom>
          <a:noFill/>
        </p:spPr>
        <p:txBody>
          <a:bodyPr wrap="square" rtlCol="0">
            <a:spAutoFit/>
          </a:bodyPr>
          <a:lstStyle/>
          <a:p>
            <a:r>
              <a:rPr lang="en-US" sz="1200" b="1" dirty="0">
                <a:solidFill>
                  <a:prstClr val="black"/>
                </a:solidFill>
              </a:rPr>
              <a:t>[</a:t>
            </a:r>
            <a:r>
              <a:rPr lang="en-US" sz="1200" b="1" dirty="0" err="1">
                <a:solidFill>
                  <a:prstClr val="black"/>
                </a:solidFill>
              </a:rPr>
              <a:t>shard_mappings_global</a:t>
            </a:r>
            <a:r>
              <a:rPr lang="en-US" sz="1200" b="1" dirty="0">
                <a:solidFill>
                  <a:prstClr val="black"/>
                </a:solidFill>
              </a:rPr>
              <a:t>]</a:t>
            </a:r>
          </a:p>
        </p:txBody>
      </p:sp>
      <p:graphicFrame>
        <p:nvGraphicFramePr>
          <p:cNvPr id="26" name="Table 25"/>
          <p:cNvGraphicFramePr>
            <a:graphicFrameLocks noGrp="1"/>
          </p:cNvGraphicFramePr>
          <p:nvPr>
            <p:extLst/>
          </p:nvPr>
        </p:nvGraphicFramePr>
        <p:xfrm>
          <a:off x="8941035" y="2684516"/>
          <a:ext cx="2182407" cy="7620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293575361"/>
                    </a:ext>
                  </a:extLst>
                </a:gridCol>
                <a:gridCol w="436880">
                  <a:extLst>
                    <a:ext uri="{9D8B030D-6E8A-4147-A177-3AD203B41FA5}">
                      <a16:colId xmlns:a16="http://schemas.microsoft.com/office/drawing/2014/main" val="3239324611"/>
                    </a:ext>
                  </a:extLst>
                </a:gridCol>
                <a:gridCol w="373380">
                  <a:extLst>
                    <a:ext uri="{9D8B030D-6E8A-4147-A177-3AD203B41FA5}">
                      <a16:colId xmlns:a16="http://schemas.microsoft.com/office/drawing/2014/main" val="2407542853"/>
                    </a:ext>
                  </a:extLst>
                </a:gridCol>
                <a:gridCol w="384493">
                  <a:extLst>
                    <a:ext uri="{9D8B030D-6E8A-4147-A177-3AD203B41FA5}">
                      <a16:colId xmlns:a16="http://schemas.microsoft.com/office/drawing/2014/main" val="1620385894"/>
                    </a:ext>
                  </a:extLst>
                </a:gridCol>
                <a:gridCol w="614274">
                  <a:extLst>
                    <a:ext uri="{9D8B030D-6E8A-4147-A177-3AD203B41FA5}">
                      <a16:colId xmlns:a16="http://schemas.microsoft.com/office/drawing/2014/main" val="3516719946"/>
                    </a:ext>
                  </a:extLst>
                </a:gridCol>
              </a:tblGrid>
              <a:tr h="0">
                <a:tc>
                  <a:txBody>
                    <a:bodyPr/>
                    <a:lstStyle/>
                    <a:p>
                      <a:r>
                        <a:rPr lang="en-US" sz="800" dirty="0"/>
                        <a:t>mid</a:t>
                      </a:r>
                    </a:p>
                  </a:txBody>
                  <a:tcPr/>
                </a:tc>
                <a:tc>
                  <a:txBody>
                    <a:bodyPr/>
                    <a:lstStyle/>
                    <a:p>
                      <a:r>
                        <a:rPr lang="en-US" sz="800" dirty="0" err="1"/>
                        <a:t>smid</a:t>
                      </a:r>
                      <a:r>
                        <a:rPr lang="en-US" sz="800" dirty="0"/>
                        <a:t> </a:t>
                      </a:r>
                    </a:p>
                  </a:txBody>
                  <a:tcPr/>
                </a:tc>
                <a:tc>
                  <a:txBody>
                    <a:bodyPr/>
                    <a:lstStyle/>
                    <a:p>
                      <a:r>
                        <a:rPr lang="en-US" sz="800" dirty="0"/>
                        <a:t>min</a:t>
                      </a:r>
                    </a:p>
                  </a:txBody>
                  <a:tcPr/>
                </a:tc>
                <a:tc>
                  <a:txBody>
                    <a:bodyPr/>
                    <a:lstStyle/>
                    <a:p>
                      <a:r>
                        <a:rPr lang="en-US" sz="800" dirty="0"/>
                        <a:t>max</a:t>
                      </a:r>
                    </a:p>
                  </a:txBody>
                  <a:tcPr/>
                </a:tc>
                <a:tc>
                  <a:txBody>
                    <a:bodyPr/>
                    <a:lstStyle/>
                    <a:p>
                      <a:r>
                        <a:rPr lang="en-US" sz="800" dirty="0"/>
                        <a:t>Sid</a:t>
                      </a:r>
                    </a:p>
                  </a:txBody>
                  <a:tcPr/>
                </a:tc>
                <a:extLst>
                  <a:ext uri="{0D108BD9-81ED-4DB2-BD59-A6C34878D82A}">
                    <a16:rowId xmlns:a16="http://schemas.microsoft.com/office/drawing/2014/main" val="1866963361"/>
                  </a:ext>
                </a:extLst>
              </a:tr>
              <a:tr h="0">
                <a:tc>
                  <a:txBody>
                    <a:bodyPr/>
                    <a:lstStyle/>
                    <a:p>
                      <a:r>
                        <a:rPr lang="en-US" sz="800" dirty="0"/>
                        <a:t>1</a:t>
                      </a:r>
                    </a:p>
                  </a:txBody>
                  <a:tcPr/>
                </a:tc>
                <a:tc>
                  <a:txBody>
                    <a:bodyPr/>
                    <a:lstStyle/>
                    <a:p>
                      <a:r>
                        <a:rPr lang="en-US" sz="800" dirty="0"/>
                        <a:t>1</a:t>
                      </a:r>
                    </a:p>
                  </a:txBody>
                  <a:tcPr/>
                </a:tc>
                <a:tc>
                  <a:txBody>
                    <a:bodyPr/>
                    <a:lstStyle/>
                    <a:p>
                      <a:r>
                        <a:rPr lang="en-US" sz="800" dirty="0"/>
                        <a:t>0</a:t>
                      </a:r>
                    </a:p>
                  </a:txBody>
                  <a:tcPr/>
                </a:tc>
                <a:tc>
                  <a:txBody>
                    <a:bodyPr/>
                    <a:lstStyle/>
                    <a:p>
                      <a:r>
                        <a:rPr lang="en-US" sz="800" dirty="0"/>
                        <a:t>100</a:t>
                      </a:r>
                    </a:p>
                  </a:txBody>
                  <a:tcPr/>
                </a:tc>
                <a:tc>
                  <a:txBody>
                    <a:bodyPr/>
                    <a:lstStyle/>
                    <a:p>
                      <a:r>
                        <a:rPr lang="en-US" sz="800" dirty="0"/>
                        <a:t>1</a:t>
                      </a:r>
                    </a:p>
                  </a:txBody>
                  <a:tcPr/>
                </a:tc>
                <a:extLst>
                  <a:ext uri="{0D108BD9-81ED-4DB2-BD59-A6C34878D82A}">
                    <a16:rowId xmlns:a16="http://schemas.microsoft.com/office/drawing/2014/main" val="1150951107"/>
                  </a:ext>
                </a:extLst>
              </a:tr>
              <a:tr h="0">
                <a:tc>
                  <a:txBody>
                    <a:bodyPr/>
                    <a:lstStyle/>
                    <a:p>
                      <a:r>
                        <a:rPr lang="en-US" sz="800" dirty="0"/>
                        <a:t>2</a:t>
                      </a:r>
                    </a:p>
                  </a:txBody>
                  <a:tcPr/>
                </a:tc>
                <a:tc>
                  <a:txBody>
                    <a:bodyPr/>
                    <a:lstStyle/>
                    <a:p>
                      <a:r>
                        <a:rPr lang="en-US" sz="800" dirty="0"/>
                        <a:t>1</a:t>
                      </a:r>
                    </a:p>
                  </a:txBody>
                  <a:tcPr/>
                </a:tc>
                <a:tc>
                  <a:txBody>
                    <a:bodyPr/>
                    <a:lstStyle/>
                    <a:p>
                      <a:r>
                        <a:rPr lang="en-US" sz="800" dirty="0"/>
                        <a:t>100</a:t>
                      </a:r>
                    </a:p>
                  </a:txBody>
                  <a:tcPr/>
                </a:tc>
                <a:tc>
                  <a:txBody>
                    <a:bodyPr/>
                    <a:lstStyle/>
                    <a:p>
                      <a:r>
                        <a:rPr lang="en-US" sz="800" dirty="0"/>
                        <a:t>200</a:t>
                      </a:r>
                    </a:p>
                  </a:txBody>
                  <a:tcPr/>
                </a:tc>
                <a:tc>
                  <a:txBody>
                    <a:bodyPr/>
                    <a:lstStyle/>
                    <a:p>
                      <a:r>
                        <a:rPr lang="en-US" sz="800" dirty="0"/>
                        <a:t>2</a:t>
                      </a:r>
                    </a:p>
                  </a:txBody>
                  <a:tcPr/>
                </a:tc>
                <a:extLst>
                  <a:ext uri="{0D108BD9-81ED-4DB2-BD59-A6C34878D82A}">
                    <a16:rowId xmlns:a16="http://schemas.microsoft.com/office/drawing/2014/main" val="2925689512"/>
                  </a:ext>
                </a:extLst>
              </a:tr>
            </a:tbl>
          </a:graphicData>
        </a:graphic>
      </p:graphicFrame>
      <p:sp>
        <p:nvSpPr>
          <p:cNvPr id="28" name="Left Brace 27"/>
          <p:cNvSpPr/>
          <p:nvPr/>
        </p:nvSpPr>
        <p:spPr>
          <a:xfrm rot="16200000">
            <a:off x="5709370" y="1377698"/>
            <a:ext cx="441642" cy="8768537"/>
          </a:xfrm>
          <a:prstGeom prst="leftBrace">
            <a:avLst>
              <a:gd name="adj1" fmla="val 3791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9" name="TextBox 28"/>
          <p:cNvSpPr txBox="1"/>
          <p:nvPr/>
        </p:nvSpPr>
        <p:spPr>
          <a:xfrm>
            <a:off x="5431427" y="6011263"/>
            <a:ext cx="997528" cy="307777"/>
          </a:xfrm>
          <a:prstGeom prst="rect">
            <a:avLst/>
          </a:prstGeom>
          <a:noFill/>
        </p:spPr>
        <p:txBody>
          <a:bodyPr wrap="square" rtlCol="0">
            <a:spAutoFit/>
          </a:bodyPr>
          <a:lstStyle/>
          <a:p>
            <a:pPr algn="ctr"/>
            <a:r>
              <a:rPr lang="en-US" sz="1400" dirty="0">
                <a:solidFill>
                  <a:prstClr val="black"/>
                </a:solidFill>
              </a:rPr>
              <a:t>Shard Set</a:t>
            </a:r>
          </a:p>
        </p:txBody>
      </p:sp>
      <p:sp>
        <p:nvSpPr>
          <p:cNvPr id="31" name="Can 30"/>
          <p:cNvSpPr/>
          <p:nvPr/>
        </p:nvSpPr>
        <p:spPr bwMode="auto">
          <a:xfrm>
            <a:off x="1545924" y="454388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1</a:t>
            </a:r>
          </a:p>
          <a:p>
            <a:pPr algn="ctr" defTabSz="932472" fontAlgn="base">
              <a:spcBef>
                <a:spcPct val="0"/>
              </a:spcBef>
              <a:spcAft>
                <a:spcPct val="0"/>
              </a:spcAft>
            </a:pPr>
            <a:r>
              <a:rPr lang="en-US" sz="1600" baseline="-25000" dirty="0">
                <a:solidFill>
                  <a:prstClr val="white"/>
                </a:solidFill>
              </a:rPr>
              <a:t>[0-100)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7" name="TextBox 36"/>
          <p:cNvSpPr txBox="1"/>
          <p:nvPr/>
        </p:nvSpPr>
        <p:spPr>
          <a:xfrm>
            <a:off x="8780106" y="4849872"/>
            <a:ext cx="1308304" cy="369332"/>
          </a:xfrm>
          <a:prstGeom prst="rect">
            <a:avLst/>
          </a:prstGeom>
          <a:noFill/>
        </p:spPr>
        <p:txBody>
          <a:bodyPr wrap="square" rtlCol="0">
            <a:spAutoFit/>
          </a:bodyPr>
          <a:lstStyle/>
          <a:p>
            <a:r>
              <a:rPr lang="en-US" dirty="0">
                <a:solidFill>
                  <a:prstClr val="black"/>
                </a:solidFill>
              </a:rPr>
              <a:t>. . .</a:t>
            </a:r>
          </a:p>
        </p:txBody>
      </p:sp>
      <p:sp>
        <p:nvSpPr>
          <p:cNvPr id="39" name="Can 38"/>
          <p:cNvSpPr/>
          <p:nvPr/>
        </p:nvSpPr>
        <p:spPr bwMode="auto">
          <a:xfrm>
            <a:off x="2751621"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2</a:t>
            </a:r>
          </a:p>
          <a:p>
            <a:pPr algn="ctr" defTabSz="932472" fontAlgn="base">
              <a:spcBef>
                <a:spcPct val="0"/>
              </a:spcBef>
              <a:spcAft>
                <a:spcPct val="0"/>
              </a:spcAft>
            </a:pPr>
            <a:r>
              <a:rPr lang="en-US" sz="1600" baseline="-25000" dirty="0">
                <a:solidFill>
                  <a:prstClr val="white"/>
                </a:solidFill>
              </a:rPr>
              <a:t>[100-200)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3957318"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3</a:t>
            </a:r>
          </a:p>
          <a:p>
            <a:pPr algn="ctr" defTabSz="932472" fontAlgn="base">
              <a:spcBef>
                <a:spcPct val="0"/>
              </a:spcBef>
              <a:spcAft>
                <a:spcPct val="0"/>
              </a:spcAft>
            </a:pPr>
            <a:r>
              <a:rPr lang="en-US" sz="1600" baseline="-25000" dirty="0">
                <a:solidFill>
                  <a:prstClr val="white"/>
                </a:solidFill>
              </a:rPr>
              <a:t>[200-300)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5163015"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4</a:t>
            </a:r>
          </a:p>
          <a:p>
            <a:pPr algn="ctr" defTabSz="932472" fontAlgn="base">
              <a:spcBef>
                <a:spcPct val="0"/>
              </a:spcBef>
              <a:spcAft>
                <a:spcPct val="0"/>
              </a:spcAft>
            </a:pPr>
            <a:r>
              <a:rPr lang="en-US" sz="1600" baseline="-25000" dirty="0">
                <a:solidFill>
                  <a:prstClr val="white"/>
                </a:solidFill>
              </a:rPr>
              <a:t>[300-400)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[400-500)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[500-600)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4" name="Can 43"/>
          <p:cNvSpPr/>
          <p:nvPr/>
        </p:nvSpPr>
        <p:spPr bwMode="auto">
          <a:xfrm>
            <a:off x="9334811" y="454387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a:solidFill>
                  <a:prstClr val="white"/>
                </a:solidFill>
              </a:rPr>
              <a:t>DB</a:t>
            </a:r>
            <a:r>
              <a:rPr lang="en-US" sz="1400" b="1" baseline="-25000" dirty="0" err="1">
                <a:solidFill>
                  <a:prstClr val="white"/>
                </a:solidFill>
              </a:rPr>
              <a:t>n</a:t>
            </a:r>
            <a:endParaRPr lang="en-US" sz="1400" b="1" baseline="-25000" dirty="0">
              <a:solidFill>
                <a:prstClr val="white"/>
              </a:solidFill>
            </a:endParaRPr>
          </a:p>
          <a:p>
            <a:pPr algn="ctr" defTabSz="932472" fontAlgn="base">
              <a:spcBef>
                <a:spcPct val="0"/>
              </a:spcBef>
              <a:spcAft>
                <a:spcPct val="0"/>
              </a:spcAft>
            </a:pPr>
            <a:r>
              <a:rPr lang="en-US" sz="1600" baseline="-25000" dirty="0">
                <a:solidFill>
                  <a:prstClr val="white"/>
                </a:solidFill>
              </a:rPr>
              <a:t>[n-n+100)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6" name="Group 2"/>
          <p:cNvGrpSpPr/>
          <p:nvPr/>
        </p:nvGrpSpPr>
        <p:grpSpPr>
          <a:xfrm>
            <a:off x="-2044" y="6513076"/>
            <a:ext cx="12194043" cy="354000"/>
            <a:chOff x="2577137" y="4571778"/>
            <a:chExt cx="9101124" cy="1390560"/>
          </a:xfrm>
        </p:grpSpPr>
        <p:sp>
          <p:nvSpPr>
            <p:cNvPr id="4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4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6171788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4294967295"/>
          </p:nvPr>
        </p:nvSpPr>
        <p:spPr>
          <a:xfrm>
            <a:off x="7566025" y="1690688"/>
            <a:ext cx="4625975" cy="4351337"/>
          </a:xfrm>
          <a:prstGeom prst="rect">
            <a:avLst/>
          </a:prstGeom>
        </p:spPr>
        <p:txBody>
          <a:bodyPr>
            <a:normAutofit fontScale="92500" lnSpcReduction="10000"/>
          </a:bodyPr>
          <a:lstStyle/>
          <a:p>
            <a:pPr marL="0" indent="0">
              <a:buNone/>
            </a:pPr>
            <a:r>
              <a:rPr lang="en-US" dirty="0">
                <a:latin typeface="Segoe UI Light" panose="020B0502040204020203" pitchFamily="34" charset="0"/>
                <a:cs typeface="Segoe UI Light" panose="020B0502040204020203" pitchFamily="34" charset="0"/>
              </a:rPr>
              <a:t>Two classes of operations: </a:t>
            </a:r>
          </a:p>
          <a:p>
            <a:pPr lvl="1"/>
            <a:r>
              <a:rPr lang="en-US" dirty="0">
                <a:latin typeface="Segoe UI Light" panose="020B0502040204020203" pitchFamily="34" charset="0"/>
                <a:cs typeface="Segoe UI Light" panose="020B0502040204020203" pitchFamily="34" charset="0"/>
              </a:rPr>
              <a:t>Individual shards</a:t>
            </a:r>
          </a:p>
          <a:p>
            <a:pPr lvl="1"/>
            <a:r>
              <a:rPr lang="en-US" dirty="0">
                <a:latin typeface="Segoe UI Light" panose="020B0502040204020203" pitchFamily="34" charset="0"/>
                <a:cs typeface="Segoe UI Light" panose="020B0502040204020203" pitchFamily="34" charset="0"/>
              </a:rPr>
              <a:t>Cross shards</a:t>
            </a:r>
          </a:p>
          <a:p>
            <a:pPr marL="0" indent="0">
              <a:buNone/>
            </a:pPr>
            <a:r>
              <a:rPr lang="en-US" dirty="0">
                <a:latin typeface="Segoe UI Light" panose="020B0502040204020203" pitchFamily="34" charset="0"/>
                <a:cs typeface="Segoe UI Light" panose="020B0502040204020203" pitchFamily="34" charset="0"/>
              </a:rPr>
              <a:t>Two Personas:</a:t>
            </a:r>
          </a:p>
          <a:p>
            <a:pPr lvl="1"/>
            <a:r>
              <a:rPr lang="en-US" dirty="0">
                <a:latin typeface="Segoe UI Light" panose="020B0502040204020203" pitchFamily="34" charset="0"/>
                <a:cs typeface="Segoe UI Light" panose="020B0502040204020203" pitchFamily="34" charset="0"/>
              </a:rPr>
              <a:t>Application Developer</a:t>
            </a:r>
          </a:p>
          <a:p>
            <a:pPr lvl="1"/>
            <a:r>
              <a:rPr lang="en-US" dirty="0">
                <a:latin typeface="Segoe UI Light" panose="020B0502040204020203" pitchFamily="34" charset="0"/>
                <a:cs typeface="Segoe UI Light" panose="020B0502040204020203" pitchFamily="34" charset="0"/>
              </a:rPr>
              <a:t>Admin/</a:t>
            </a:r>
            <a:r>
              <a:rPr lang="en-US" dirty="0" err="1">
                <a:latin typeface="Segoe UI Light" panose="020B0502040204020203" pitchFamily="34" charset="0"/>
                <a:cs typeface="Segoe UI Light" panose="020B0502040204020203" pitchFamily="34" charset="0"/>
              </a:rPr>
              <a:t>DevOps</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Elastic Scale Overview</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a:solidFill>
                  <a:prstClr val="black"/>
                </a:solidFill>
              </a:rPr>
              <a:t>Application </a:t>
            </a:r>
          </a:p>
          <a:p>
            <a:pPr algn="ctr"/>
            <a:r>
              <a:rPr lang="en-US" sz="1050" dirty="0">
                <a:solidFill>
                  <a:prstClr val="black"/>
                </a:solidFill>
              </a:rPr>
              <a:t>Developer</a:t>
            </a:r>
          </a:p>
        </p:txBody>
      </p:sp>
      <p:sp>
        <p:nvSpPr>
          <p:cNvPr id="14" name="Rounded Rectangle 13"/>
          <p:cNvSpPr/>
          <p:nvPr/>
        </p:nvSpPr>
        <p:spPr bwMode="auto">
          <a:xfrm>
            <a:off x="1243819" y="3084846"/>
            <a:ext cx="1403627" cy="535710"/>
          </a:xfrm>
          <a:prstGeom prst="roundRect">
            <a:avLst/>
          </a:prstGeom>
          <a:solidFill>
            <a:schemeClr val="accent1">
              <a:lumMod val="75000"/>
            </a:schemeClr>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prstClr val="black"/>
                </a:solidFill>
              </a:rPr>
              <a:t>.NET Client </a:t>
            </a:r>
            <a:r>
              <a:rPr lang="en-US" sz="1400" dirty="0" err="1">
                <a:solidFill>
                  <a:prstClr val="black"/>
                </a:solidFill>
              </a:rPr>
              <a:t>Api</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a:solidFill>
                  <a:prstClr val="black"/>
                </a:solidFill>
              </a:rPr>
              <a:t>Admin/</a:t>
            </a:r>
          </a:p>
          <a:p>
            <a:pPr algn="ctr"/>
            <a:r>
              <a:rPr lang="en-US" sz="1050" dirty="0" err="1">
                <a:solidFill>
                  <a:prstClr val="black"/>
                </a:solidFill>
              </a:rPr>
              <a:t>DevOps</a:t>
            </a:r>
            <a:endParaRPr lang="en-US" sz="1050" dirty="0">
              <a:solidFill>
                <a:prstClr val="black"/>
              </a:solidFill>
            </a:endParaRPr>
          </a:p>
        </p:txBody>
      </p:sp>
      <p:sp>
        <p:nvSpPr>
          <p:cNvPr id="28" name="TextBox 27"/>
          <p:cNvSpPr txBox="1"/>
          <p:nvPr/>
        </p:nvSpPr>
        <p:spPr>
          <a:xfrm>
            <a:off x="438442" y="3839433"/>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prstClr val="black"/>
                </a:solidFill>
              </a:rPr>
              <a:t>Query a specific shard</a:t>
            </a:r>
          </a:p>
          <a:p>
            <a:pPr marL="285750" indent="-285750">
              <a:buFont typeface="Arial" panose="020B0604020202020204" pitchFamily="34" charset="0"/>
              <a:buChar char="•"/>
            </a:pPr>
            <a:r>
              <a:rPr lang="en-US" dirty="0">
                <a:solidFill>
                  <a:prstClr val="black"/>
                </a:solidFill>
              </a:rPr>
              <a:t>Query multiple shards</a:t>
            </a:r>
          </a:p>
        </p:txBody>
      </p:sp>
      <p:sp>
        <p:nvSpPr>
          <p:cNvPr id="29" name="TextBox 28"/>
          <p:cNvSpPr txBox="1"/>
          <p:nvPr/>
        </p:nvSpPr>
        <p:spPr>
          <a:xfrm>
            <a:off x="9510214" y="3931562"/>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prstClr val="black"/>
                </a:solidFill>
              </a:rPr>
              <a:t>Capacity, cost mgmt. </a:t>
            </a:r>
          </a:p>
          <a:p>
            <a:pPr marL="285750" indent="-285750">
              <a:buFont typeface="Arial" panose="020B0604020202020204" pitchFamily="34" charset="0"/>
              <a:buChar char="•"/>
            </a:pPr>
            <a:r>
              <a:rPr lang="en-US" dirty="0">
                <a:solidFill>
                  <a:prstClr val="black"/>
                </a:solidFill>
              </a:rPr>
              <a:t>DB Maintenance, DDL</a:t>
            </a:r>
          </a:p>
        </p:txBody>
      </p:sp>
      <p:sp>
        <p:nvSpPr>
          <p:cNvPr id="24" name="Rounded Rectangle 23"/>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prstClr val="black"/>
                </a:solidFill>
              </a:rPr>
              <a:t>Customer Hosted Services</a:t>
            </a:r>
          </a:p>
        </p:txBody>
      </p:sp>
      <p:sp>
        <p:nvSpPr>
          <p:cNvPr id="25" name="Can 24"/>
          <p:cNvSpPr/>
          <p:nvPr/>
        </p:nvSpPr>
        <p:spPr bwMode="auto">
          <a:xfrm>
            <a:off x="1545924" y="5197032"/>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1</a:t>
            </a:r>
          </a:p>
          <a:p>
            <a:pPr algn="ctr" defTabSz="932472" fontAlgn="base">
              <a:spcBef>
                <a:spcPct val="0"/>
              </a:spcBef>
              <a:spcAft>
                <a:spcPct val="0"/>
              </a:spcAft>
            </a:pPr>
            <a:r>
              <a:rPr lang="en-US" sz="1600" baseline="-25000" dirty="0">
                <a:solidFill>
                  <a:prstClr val="white"/>
                </a:solidFill>
              </a:rPr>
              <a:t>[0-100)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6" name="TextBox 25"/>
          <p:cNvSpPr txBox="1"/>
          <p:nvPr/>
        </p:nvSpPr>
        <p:spPr>
          <a:xfrm>
            <a:off x="8780106" y="5503022"/>
            <a:ext cx="1308304" cy="369332"/>
          </a:xfrm>
          <a:prstGeom prst="rect">
            <a:avLst/>
          </a:prstGeom>
          <a:noFill/>
        </p:spPr>
        <p:txBody>
          <a:bodyPr wrap="square" rtlCol="0">
            <a:spAutoFit/>
          </a:bodyPr>
          <a:lstStyle/>
          <a:p>
            <a:r>
              <a:rPr lang="en-US" dirty="0">
                <a:solidFill>
                  <a:prstClr val="black"/>
                </a:solidFill>
              </a:rPr>
              <a:t>. . .</a:t>
            </a:r>
          </a:p>
        </p:txBody>
      </p:sp>
      <p:sp>
        <p:nvSpPr>
          <p:cNvPr id="27" name="Can 26"/>
          <p:cNvSpPr/>
          <p:nvPr/>
        </p:nvSpPr>
        <p:spPr bwMode="auto">
          <a:xfrm>
            <a:off x="2751621"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2</a:t>
            </a:r>
          </a:p>
          <a:p>
            <a:pPr algn="ctr" defTabSz="932472" fontAlgn="base">
              <a:spcBef>
                <a:spcPct val="0"/>
              </a:spcBef>
              <a:spcAft>
                <a:spcPct val="0"/>
              </a:spcAft>
            </a:pPr>
            <a:r>
              <a:rPr lang="en-US" sz="1600" baseline="-25000" dirty="0">
                <a:solidFill>
                  <a:prstClr val="white"/>
                </a:solidFill>
              </a:rPr>
              <a:t>[100-200)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3</a:t>
            </a:r>
          </a:p>
          <a:p>
            <a:pPr algn="ctr" defTabSz="932472" fontAlgn="base">
              <a:spcBef>
                <a:spcPct val="0"/>
              </a:spcBef>
              <a:spcAft>
                <a:spcPct val="0"/>
              </a:spcAft>
            </a:pPr>
            <a:r>
              <a:rPr lang="en-US" sz="1600" baseline="-25000" dirty="0">
                <a:solidFill>
                  <a:prstClr val="white"/>
                </a:solidFill>
              </a:rPr>
              <a:t>[200-300)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4</a:t>
            </a:r>
          </a:p>
          <a:p>
            <a:pPr algn="ctr" defTabSz="932472" fontAlgn="base">
              <a:spcBef>
                <a:spcPct val="0"/>
              </a:spcBef>
              <a:spcAft>
                <a:spcPct val="0"/>
              </a:spcAft>
            </a:pPr>
            <a:r>
              <a:rPr lang="en-US" sz="1600" baseline="-25000" dirty="0">
                <a:solidFill>
                  <a:prstClr val="white"/>
                </a:solidFill>
              </a:rPr>
              <a:t>[300-400)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[400-500)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[500-600)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a:solidFill>
                  <a:prstClr val="white"/>
                </a:solidFill>
              </a:rPr>
              <a:t>DB</a:t>
            </a:r>
            <a:r>
              <a:rPr lang="en-US" sz="1400" b="1" baseline="-25000" dirty="0" err="1">
                <a:solidFill>
                  <a:prstClr val="white"/>
                </a:solidFill>
              </a:rPr>
              <a:t>n</a:t>
            </a:r>
            <a:endParaRPr lang="en-US" sz="1400" b="1" baseline="-25000" dirty="0">
              <a:solidFill>
                <a:prstClr val="white"/>
              </a:solidFill>
            </a:endParaRPr>
          </a:p>
          <a:p>
            <a:pPr algn="ctr" defTabSz="932472" fontAlgn="base">
              <a:spcBef>
                <a:spcPct val="0"/>
              </a:spcBef>
              <a:spcAft>
                <a:spcPct val="0"/>
              </a:spcAft>
            </a:pPr>
            <a:r>
              <a:rPr lang="en-US" sz="1600" baseline="-25000" dirty="0">
                <a:solidFill>
                  <a:prstClr val="white"/>
                </a:solidFill>
              </a:rPr>
              <a:t>[n-n+100)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7"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3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2817736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a:t>Data Dependent Routing (DDR)</a:t>
            </a:r>
          </a:p>
        </p:txBody>
      </p:sp>
      <p:sp>
        <p:nvSpPr>
          <p:cNvPr id="23" name="Content Placeholder 2"/>
          <p:cNvSpPr>
            <a:spLocks noGrp="1"/>
          </p:cNvSpPr>
          <p:nvPr>
            <p:ph idx="4294967295"/>
          </p:nvPr>
        </p:nvSpPr>
        <p:spPr>
          <a:xfrm>
            <a:off x="0" y="1825625"/>
            <a:ext cx="10515600" cy="4351338"/>
          </a:xfrm>
          <a:prstGeom prst="rect">
            <a:avLst/>
          </a:prstGeom>
        </p:spPr>
        <p:txBody>
          <a:bodyPr>
            <a:normAutofit/>
          </a:bodyPr>
          <a:lstStyle/>
          <a:p>
            <a:pPr marL="0" indent="0">
              <a:buNone/>
            </a:pPr>
            <a:r>
              <a:rPr lang="en-US" b="1" dirty="0">
                <a:latin typeface="Segoe UI Light" panose="020B0502040204020203" pitchFamily="34" charset="0"/>
                <a:cs typeface="Segoe UI Light" panose="020B0502040204020203" pitchFamily="34" charset="0"/>
              </a:rPr>
              <a:t>Scenario: </a:t>
            </a:r>
            <a:r>
              <a:rPr lang="en-US" dirty="0">
                <a:latin typeface="Segoe UI Light" panose="020B0502040204020203" pitchFamily="34" charset="0"/>
                <a:cs typeface="Segoe UI Light" panose="020B0502040204020203" pitchFamily="34" charset="0"/>
              </a:rPr>
              <a:t>query a shard with a specific </a:t>
            </a:r>
            <a:r>
              <a:rPr lang="en-US" dirty="0" err="1">
                <a:latin typeface="Segoe UI Light" panose="020B0502040204020203" pitchFamily="34" charset="0"/>
                <a:cs typeface="Segoe UI Light" panose="020B0502040204020203" pitchFamily="34" charset="0"/>
              </a:rPr>
              <a:t>shardlet</a:t>
            </a:r>
            <a:r>
              <a:rPr lang="en-US" dirty="0">
                <a:latin typeface="Segoe UI Light" panose="020B0502040204020203" pitchFamily="34" charset="0"/>
                <a:cs typeface="Segoe UI Light" panose="020B0502040204020203" pitchFamily="34" charset="0"/>
              </a:rPr>
              <a:t> key </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a:solidFill>
                  <a:prstClr val="black"/>
                </a:solidFill>
              </a:rPr>
              <a:t>Application </a:t>
            </a:r>
          </a:p>
          <a:p>
            <a:pPr algn="ctr"/>
            <a:r>
              <a:rPr lang="en-US" sz="1050" dirty="0">
                <a:solidFill>
                  <a:prstClr val="black"/>
                </a:solidFill>
              </a:rPr>
              <a:t>Developer</a:t>
            </a: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App</a:t>
            </a:r>
          </a:p>
          <a:p>
            <a:pPr algn="ctr" defTabSz="932472" fontAlgn="base">
              <a:spcBef>
                <a:spcPct val="0"/>
              </a:spcBef>
              <a:spcAft>
                <a:spcPct val="0"/>
              </a:spcAft>
            </a:pPr>
            <a:r>
              <a:rPr lang="en-US" sz="1200" dirty="0">
                <a:solidFill>
                  <a:prstClr val="black"/>
                </a:solidFill>
              </a:rPr>
              <a:t>DDR APIs (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a:solidFill>
                  <a:prstClr val="black"/>
                </a:solidFill>
              </a:rPr>
              <a:t>Admin/</a:t>
            </a:r>
          </a:p>
          <a:p>
            <a:pPr algn="ctr"/>
            <a:r>
              <a:rPr lang="en-US" sz="1050" dirty="0" err="1">
                <a:solidFill>
                  <a:prstClr val="black"/>
                </a:solidFill>
              </a:rPr>
              <a:t>DevOps</a:t>
            </a:r>
            <a:endParaRPr lang="en-US" sz="1050" dirty="0">
              <a:solidFill>
                <a:prstClr val="black"/>
              </a:solidFill>
            </a:endParaRPr>
          </a:p>
        </p:txBody>
      </p:sp>
      <p:cxnSp>
        <p:nvCxnSpPr>
          <p:cNvPr id="25" name="Straight Arrow Connector 24"/>
          <p:cNvCxnSpPr>
            <a:stCxn id="14" idx="3"/>
          </p:cNvCxnSpPr>
          <p:nvPr/>
        </p:nvCxnSpPr>
        <p:spPr>
          <a:xfrm>
            <a:off x="2647446" y="3352701"/>
            <a:ext cx="593999" cy="1844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111573" y="4138191"/>
            <a:ext cx="2316954" cy="738664"/>
          </a:xfrm>
          <a:prstGeom prst="rect">
            <a:avLst/>
          </a:prstGeom>
          <a:noFill/>
        </p:spPr>
        <p:txBody>
          <a:bodyPr wrap="square" rtlCol="0">
            <a:spAutoFit/>
          </a:bodyPr>
          <a:lstStyle/>
          <a:p>
            <a:r>
              <a:rPr lang="en-US" sz="1400" dirty="0">
                <a:solidFill>
                  <a:prstClr val="black"/>
                </a:solidFill>
              </a:rPr>
              <a:t>SELECT * </a:t>
            </a:r>
          </a:p>
          <a:p>
            <a:r>
              <a:rPr lang="en-US" sz="1400" dirty="0">
                <a:solidFill>
                  <a:prstClr val="black"/>
                </a:solidFill>
              </a:rPr>
              <a:t>FROM customers </a:t>
            </a:r>
          </a:p>
          <a:p>
            <a:r>
              <a:rPr lang="en-US" sz="1400" dirty="0">
                <a:solidFill>
                  <a:prstClr val="black"/>
                </a:solidFill>
              </a:rPr>
              <a:t>WHERE customer ID = 104</a:t>
            </a:r>
          </a:p>
        </p:txBody>
      </p:sp>
      <p:sp>
        <p:nvSpPr>
          <p:cNvPr id="24" name="Can 23"/>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prstClr val="white"/>
                </a:solidFill>
              </a:rPr>
              <a:t>Shard Map Manager</a:t>
            </a:r>
          </a:p>
        </p:txBody>
      </p:sp>
      <p:cxnSp>
        <p:nvCxnSpPr>
          <p:cNvPr id="26" name="Straight Arrow Connector 25"/>
          <p:cNvCxnSpPr>
            <a:stCxn id="14" idx="3"/>
            <a:endCxn id="24"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1</a:t>
            </a:r>
          </a:p>
          <a:p>
            <a:pPr algn="ctr" defTabSz="932472" fontAlgn="base">
              <a:spcBef>
                <a:spcPct val="0"/>
              </a:spcBef>
              <a:spcAft>
                <a:spcPct val="0"/>
              </a:spcAft>
            </a:pPr>
            <a:r>
              <a:rPr lang="en-US" sz="1600" baseline="-25000" dirty="0">
                <a:solidFill>
                  <a:prstClr val="white"/>
                </a:solidFill>
              </a:rPr>
              <a:t>[0-100)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9" name="TextBox 28"/>
          <p:cNvSpPr txBox="1"/>
          <p:nvPr/>
        </p:nvSpPr>
        <p:spPr>
          <a:xfrm>
            <a:off x="8780106" y="5503022"/>
            <a:ext cx="1308304" cy="369332"/>
          </a:xfrm>
          <a:prstGeom prst="rect">
            <a:avLst/>
          </a:prstGeom>
          <a:noFill/>
        </p:spPr>
        <p:txBody>
          <a:bodyPr wrap="square" rtlCol="0">
            <a:spAutoFit/>
          </a:bodyPr>
          <a:lstStyle/>
          <a:p>
            <a:r>
              <a:rPr lang="en-US" dirty="0">
                <a:solidFill>
                  <a:prstClr val="black"/>
                </a:solidFill>
              </a:rPr>
              <a:t>. . .</a:t>
            </a:r>
          </a:p>
        </p:txBody>
      </p:sp>
      <p:sp>
        <p:nvSpPr>
          <p:cNvPr id="30" name="Can 29"/>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2</a:t>
            </a:r>
          </a:p>
          <a:p>
            <a:pPr algn="ctr" defTabSz="932472" fontAlgn="base">
              <a:spcBef>
                <a:spcPct val="0"/>
              </a:spcBef>
              <a:spcAft>
                <a:spcPct val="0"/>
              </a:spcAft>
            </a:pPr>
            <a:r>
              <a:rPr lang="en-US" sz="1600" baseline="-25000" dirty="0">
                <a:solidFill>
                  <a:prstClr val="white"/>
                </a:solidFill>
              </a:rPr>
              <a:t>[100-200)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3</a:t>
            </a:r>
          </a:p>
          <a:p>
            <a:pPr algn="ctr" defTabSz="932472" fontAlgn="base">
              <a:spcBef>
                <a:spcPct val="0"/>
              </a:spcBef>
              <a:spcAft>
                <a:spcPct val="0"/>
              </a:spcAft>
            </a:pPr>
            <a:r>
              <a:rPr lang="en-US" sz="1600" baseline="-25000" dirty="0">
                <a:solidFill>
                  <a:prstClr val="white"/>
                </a:solidFill>
              </a:rPr>
              <a:t>[200-300)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4</a:t>
            </a:r>
          </a:p>
          <a:p>
            <a:pPr algn="ctr" defTabSz="932472" fontAlgn="base">
              <a:spcBef>
                <a:spcPct val="0"/>
              </a:spcBef>
              <a:spcAft>
                <a:spcPct val="0"/>
              </a:spcAft>
            </a:pPr>
            <a:r>
              <a:rPr lang="en-US" sz="1600" baseline="-25000" dirty="0">
                <a:solidFill>
                  <a:prstClr val="white"/>
                </a:solidFill>
              </a:rPr>
              <a:t>[300-400)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[400-500)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[500-600)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a:solidFill>
                  <a:prstClr val="white"/>
                </a:solidFill>
              </a:rPr>
              <a:t>DB</a:t>
            </a:r>
            <a:r>
              <a:rPr lang="en-US" sz="1400" b="1" baseline="-25000" dirty="0" err="1">
                <a:solidFill>
                  <a:prstClr val="white"/>
                </a:solidFill>
              </a:rPr>
              <a:t>n</a:t>
            </a:r>
            <a:endParaRPr lang="en-US" sz="1400" b="1" baseline="-25000" dirty="0">
              <a:solidFill>
                <a:prstClr val="white"/>
              </a:solidFill>
            </a:endParaRPr>
          </a:p>
          <a:p>
            <a:pPr algn="ctr" defTabSz="932472" fontAlgn="base">
              <a:spcBef>
                <a:spcPct val="0"/>
              </a:spcBef>
              <a:spcAft>
                <a:spcPct val="0"/>
              </a:spcAft>
            </a:pPr>
            <a:r>
              <a:rPr lang="en-US" sz="1600" baseline="-25000" dirty="0">
                <a:solidFill>
                  <a:prstClr val="white"/>
                </a:solidFill>
              </a:rPr>
              <a:t>[n-n+100)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4" name="Group 2"/>
          <p:cNvGrpSpPr/>
          <p:nvPr/>
        </p:nvGrpSpPr>
        <p:grpSpPr>
          <a:xfrm>
            <a:off x="-2044" y="6513076"/>
            <a:ext cx="12194043" cy="354000"/>
            <a:chOff x="2577137" y="4571778"/>
            <a:chExt cx="9101124" cy="1390560"/>
          </a:xfrm>
        </p:grpSpPr>
        <p:sp>
          <p:nvSpPr>
            <p:cNvPr id="4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4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5139689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spect="1"/>
          </p:cNvSpPr>
          <p:nvPr/>
        </p:nvSpPr>
        <p:spPr>
          <a:xfrm>
            <a:off x="838200" y="1790972"/>
            <a:ext cx="11310059" cy="3539430"/>
          </a:xfrm>
          <a:prstGeom prst="rect">
            <a:avLst/>
          </a:prstGeom>
        </p:spPr>
        <p:txBody>
          <a:bodyPr wrap="square">
            <a:spAutoFit/>
          </a:bodyPr>
          <a:lstStyle/>
          <a:p>
            <a:r>
              <a:rPr lang="en-US" sz="1400" dirty="0">
                <a:solidFill>
                  <a:srgbClr val="008000"/>
                </a:solidFill>
                <a:highlight>
                  <a:srgbClr val="FFFFFF"/>
                </a:highlight>
                <a:latin typeface="Consolas" panose="020B0609020204030204" pitchFamily="49" charset="0"/>
              </a:rPr>
              <a:t>// Get a routed connection for a given </a:t>
            </a:r>
            <a:r>
              <a:rPr lang="en-US" sz="1400" dirty="0" err="1">
                <a:solidFill>
                  <a:srgbClr val="008000"/>
                </a:solidFill>
                <a:highlight>
                  <a:srgbClr val="FFFFFF"/>
                </a:highlight>
                <a:latin typeface="Consolas" panose="020B0609020204030204" pitchFamily="49" charset="0"/>
              </a:rPr>
              <a:t>shardingKey</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SqlConnection</a:t>
            </a:r>
            <a:r>
              <a:rPr lang="en-US" sz="1400" dirty="0">
                <a:solidFill>
                  <a:srgbClr val="000000"/>
                </a:solidFill>
                <a:highlight>
                  <a:srgbClr val="FFFFFF"/>
                </a:highlight>
                <a:latin typeface="Consolas" panose="020B0609020204030204" pitchFamily="49" charset="0"/>
              </a:rPr>
              <a:t> conn = </a:t>
            </a:r>
            <a:r>
              <a:rPr lang="en-US" sz="1400" dirty="0" err="1">
                <a:solidFill>
                  <a:srgbClr val="000000"/>
                </a:solidFill>
                <a:highlight>
                  <a:srgbClr val="FFFFFF"/>
                </a:highlight>
                <a:latin typeface="Consolas" panose="020B0609020204030204" pitchFamily="49" charset="0"/>
              </a:rPr>
              <a:t>ShardMap.OpenConnectionForKey</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shardingKey</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connectionString</a:t>
            </a:r>
            <a:r>
              <a:rPr lang="en-US" sz="1400" dirty="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Credentials </a:t>
            </a:r>
            <a:r>
              <a:rPr lang="en-US" sz="1400">
                <a:solidFill>
                  <a:srgbClr val="008000"/>
                </a:solidFill>
                <a:highlight>
                  <a:srgbClr val="FFFFFF"/>
                </a:highlight>
                <a:latin typeface="Consolas" panose="020B0609020204030204" pitchFamily="49" charset="0"/>
              </a:rPr>
              <a:t>Only */</a:t>
            </a:r>
            <a:r>
              <a:rPr lang="en-US" sz="1400">
                <a:solidFill>
                  <a:srgbClr val="000000"/>
                </a:solidFill>
                <a:highlight>
                  <a:srgbClr val="FFFFFF"/>
                </a:highlight>
                <a:latin typeface="Consolas" panose="020B0609020204030204" pitchFamily="49" charset="0"/>
              </a:rPr>
              <a:t> ,</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ConnectionOptions.Validate</a:t>
            </a:r>
            <a:r>
              <a:rPr lang="en-US" sz="1400" dirty="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Validate */ </a:t>
            </a:r>
            <a:r>
              <a:rPr lang="en-US" sz="1400" dirty="0">
                <a:solidFill>
                  <a:prstClr val="black"/>
                </a:solidFill>
                <a:highlight>
                  <a:srgbClr val="FFFFFF"/>
                </a:highlight>
                <a:latin typeface="Consolas" panose="020B0609020204030204" pitchFamily="49" charset="0"/>
              </a:rPr>
              <a:t>));</a:t>
            </a:r>
            <a:endParaRPr lang="en-US" sz="1400" dirty="0">
              <a:solidFill>
                <a:srgbClr val="008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a:t>
            </a: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a:solidFill>
                  <a:srgbClr val="2B91AF"/>
                </a:solidFill>
                <a:highlight>
                  <a:srgbClr val="FFFFFF"/>
                </a:highlight>
                <a:latin typeface="Consolas" panose="020B0609020204030204" pitchFamily="49" charset="0"/>
              </a:rPr>
              <a:t>new </a:t>
            </a:r>
            <a:r>
              <a:rPr lang="en-US" sz="1400" dirty="0" err="1">
                <a:solidFill>
                  <a:srgbClr val="2B91AF"/>
                </a:solidFill>
                <a:highlight>
                  <a:srgbClr val="FFFFFF"/>
                </a:highlight>
                <a:latin typeface="Consolas" panose="020B0609020204030204" pitchFamily="49" charset="0"/>
              </a:rPr>
              <a:t>SqlCommand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cmd.Connection</a:t>
            </a:r>
            <a:r>
              <a:rPr lang="en-US" sz="1400" dirty="0">
                <a:solidFill>
                  <a:srgbClr val="000000"/>
                </a:solidFill>
                <a:highlight>
                  <a:srgbClr val="FFFFFF"/>
                </a:highlight>
                <a:latin typeface="Consolas" panose="020B0609020204030204" pitchFamily="49" charset="0"/>
              </a:rPr>
              <a:t> = conn;</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a:solidFill>
                  <a:srgbClr val="A31515"/>
                </a:solidFill>
                <a:highlight>
                  <a:srgbClr val="FFFFFF"/>
                </a:highlight>
                <a:latin typeface="Consolas" panose="020B0609020204030204" pitchFamily="49" charset="0"/>
              </a:rPr>
              <a:t>ShardedTable</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Now consume results from the data reader…</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prstClr val="black"/>
                </a:solidFill>
                <a:latin typeface="Segoe UI Light" panose="020B0502040204020203" pitchFamily="34" charset="0"/>
                <a:cs typeface="Segoe UI Light" panose="020B0502040204020203" pitchFamily="34" charset="0"/>
              </a:rPr>
              <a:t>Data Dependent Routing (DDR)</a:t>
            </a:r>
          </a:p>
        </p:txBody>
      </p:sp>
      <p:grpSp>
        <p:nvGrpSpPr>
          <p:cNvPr id="7" name="Group 2"/>
          <p:cNvGrpSpPr/>
          <p:nvPr/>
        </p:nvGrpSpPr>
        <p:grpSpPr>
          <a:xfrm>
            <a:off x="-2044" y="6513076"/>
            <a:ext cx="12194043" cy="354000"/>
            <a:chOff x="2577137" y="4571778"/>
            <a:chExt cx="9101124" cy="1390560"/>
          </a:xfrm>
        </p:grpSpPr>
        <p:sp>
          <p:nvSpPr>
            <p:cNvPr id="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1387735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a:t>Data Dependent Routing (DDR)</a:t>
            </a:r>
          </a:p>
        </p:txBody>
      </p:sp>
      <p:sp>
        <p:nvSpPr>
          <p:cNvPr id="23" name="Content Placeholder 2"/>
          <p:cNvSpPr>
            <a:spLocks noGrp="1"/>
          </p:cNvSpPr>
          <p:nvPr>
            <p:ph idx="4294967295"/>
          </p:nvPr>
        </p:nvSpPr>
        <p:spPr>
          <a:xfrm>
            <a:off x="0" y="1825625"/>
            <a:ext cx="10515600" cy="4351338"/>
          </a:xfrm>
          <a:prstGeom prst="rect">
            <a:avLst/>
          </a:prstGeom>
        </p:spPr>
        <p:txBody>
          <a:bodyPr>
            <a:normAutofit lnSpcReduction="10000"/>
          </a:bodyPr>
          <a:lstStyle/>
          <a:p>
            <a:pPr marL="0" indent="0">
              <a:buNone/>
            </a:pPr>
            <a:r>
              <a:rPr lang="en-US" b="1" dirty="0"/>
              <a:t>Caching: </a:t>
            </a:r>
            <a:r>
              <a:rPr lang="en-US" dirty="0"/>
              <a:t>improve performance of shard operations </a:t>
            </a:r>
          </a:p>
          <a:p>
            <a:pPr lvl="1"/>
            <a:r>
              <a:rPr lang="en-US" dirty="0"/>
              <a:t>Global Shard Map (GSM) – state of all shards in the Shard Map</a:t>
            </a:r>
          </a:p>
          <a:p>
            <a:pPr lvl="1"/>
            <a:r>
              <a:rPr lang="en-US" dirty="0"/>
              <a:t>Local Shard Map (LSM) – state of all shards on a particular shard</a:t>
            </a:r>
          </a:p>
          <a:p>
            <a:pPr lvl="1"/>
            <a:r>
              <a:rPr lang="en-US" dirty="0"/>
              <a:t>Client Cache (eager/lazy) – state of all shards in the Shard Map/known shards</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912" y="4003873"/>
            <a:ext cx="480338" cy="578588"/>
          </a:xfrm>
          <a:prstGeom prst="rect">
            <a:avLst/>
          </a:prstGeom>
        </p:spPr>
      </p:pic>
      <p:sp>
        <p:nvSpPr>
          <p:cNvPr id="13" name="TextBox 12"/>
          <p:cNvSpPr txBox="1"/>
          <p:nvPr/>
        </p:nvSpPr>
        <p:spPr>
          <a:xfrm>
            <a:off x="742140" y="4509649"/>
            <a:ext cx="833882" cy="415498"/>
          </a:xfrm>
          <a:prstGeom prst="rect">
            <a:avLst/>
          </a:prstGeom>
          <a:noFill/>
        </p:spPr>
        <p:txBody>
          <a:bodyPr wrap="none" rtlCol="0">
            <a:spAutoFit/>
          </a:bodyPr>
          <a:lstStyle/>
          <a:p>
            <a:pPr algn="ctr"/>
            <a:r>
              <a:rPr lang="en-US" sz="1050" dirty="0">
                <a:solidFill>
                  <a:prstClr val="black"/>
                </a:solidFill>
              </a:rPr>
              <a:t>Application </a:t>
            </a:r>
          </a:p>
          <a:p>
            <a:pPr algn="ctr"/>
            <a:r>
              <a:rPr lang="en-US" sz="1050" dirty="0">
                <a:solidFill>
                  <a:prstClr val="black"/>
                </a:solidFill>
              </a:rPr>
              <a:t>Developer</a:t>
            </a:r>
          </a:p>
        </p:txBody>
      </p:sp>
      <p:sp>
        <p:nvSpPr>
          <p:cNvPr id="14" name="Rounded Rectangle 13"/>
          <p:cNvSpPr/>
          <p:nvPr/>
        </p:nvSpPr>
        <p:spPr bwMode="auto">
          <a:xfrm>
            <a:off x="1648932" y="4241794"/>
            <a:ext cx="1403627" cy="88527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App</a:t>
            </a:r>
          </a:p>
          <a:p>
            <a:pPr algn="ctr" defTabSz="932472" fontAlgn="base">
              <a:spcBef>
                <a:spcPct val="0"/>
              </a:spcBef>
              <a:spcAft>
                <a:spcPct val="0"/>
              </a:spcAft>
            </a:pPr>
            <a:r>
              <a:rPr lang="en-US" sz="1200" dirty="0">
                <a:solidFill>
                  <a:prstClr val="black"/>
                </a:solidFill>
              </a:rPr>
              <a:t>DDR APIs ( )</a:t>
            </a:r>
          </a:p>
          <a:p>
            <a:pPr algn="ctr" defTabSz="932472" fontAlgn="base">
              <a:spcBef>
                <a:spcPct val="0"/>
              </a:spcBef>
              <a:spcAft>
                <a:spcPct val="0"/>
              </a:spcAft>
            </a:pPr>
            <a:endParaRPr lang="en-US" sz="1200" dirty="0">
              <a:solidFill>
                <a:prstClr val="black"/>
              </a:solidFill>
            </a:endParaRPr>
          </a:p>
        </p:txBody>
      </p:sp>
      <p:cxnSp>
        <p:nvCxnSpPr>
          <p:cNvPr id="25" name="Straight Arrow Connector 24"/>
          <p:cNvCxnSpPr>
            <a:stCxn id="14" idx="3"/>
            <a:endCxn id="28" idx="2"/>
          </p:cNvCxnSpPr>
          <p:nvPr/>
        </p:nvCxnSpPr>
        <p:spPr>
          <a:xfrm>
            <a:off x="3052559" y="4684429"/>
            <a:ext cx="1478205" cy="1090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an 23"/>
          <p:cNvSpPr/>
          <p:nvPr/>
        </p:nvSpPr>
        <p:spPr bwMode="auto">
          <a:xfrm>
            <a:off x="4416963" y="3649760"/>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prstClr val="white"/>
                </a:solidFill>
              </a:rPr>
              <a:t>Shard Map Manager</a:t>
            </a:r>
          </a:p>
          <a:p>
            <a:pPr algn="ctr" defTabSz="932472" fontAlgn="base">
              <a:spcBef>
                <a:spcPct val="0"/>
              </a:spcBef>
              <a:spcAft>
                <a:spcPct val="0"/>
              </a:spcAft>
            </a:pPr>
            <a:endParaRPr lang="en-US" sz="1200" dirty="0">
              <a:solidFill>
                <a:prstClr val="white"/>
              </a:solidFill>
            </a:endParaRPr>
          </a:p>
        </p:txBody>
      </p:sp>
      <p:cxnSp>
        <p:nvCxnSpPr>
          <p:cNvPr id="26" name="Straight Arrow Connector 25"/>
          <p:cNvCxnSpPr>
            <a:stCxn id="14" idx="3"/>
            <a:endCxn id="24" idx="2"/>
          </p:cNvCxnSpPr>
          <p:nvPr/>
        </p:nvCxnSpPr>
        <p:spPr>
          <a:xfrm flipV="1">
            <a:off x="3052559" y="4236437"/>
            <a:ext cx="1364404" cy="447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4530764" y="5217037"/>
            <a:ext cx="979648" cy="1114868"/>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1</a:t>
            </a:r>
          </a:p>
          <a:p>
            <a:pPr algn="ctr" defTabSz="932472" fontAlgn="base">
              <a:spcBef>
                <a:spcPct val="0"/>
              </a:spcBef>
              <a:spcAft>
                <a:spcPct val="0"/>
              </a:spcAft>
            </a:pPr>
            <a:r>
              <a:rPr lang="en-US" sz="1600" baseline="-25000" dirty="0">
                <a:solidFill>
                  <a:prstClr val="white"/>
                </a:solidFill>
              </a:rPr>
              <a:t>[0-100)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6" name="Rounded Rectangle 5"/>
          <p:cNvSpPr/>
          <p:nvPr/>
        </p:nvSpPr>
        <p:spPr>
          <a:xfrm>
            <a:off x="4530764" y="4435572"/>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GSM</a:t>
            </a:r>
          </a:p>
        </p:txBody>
      </p:sp>
      <p:sp>
        <p:nvSpPr>
          <p:cNvPr id="36" name="Rounded Rectangle 35"/>
          <p:cNvSpPr/>
          <p:nvPr/>
        </p:nvSpPr>
        <p:spPr>
          <a:xfrm>
            <a:off x="1825704" y="4823113"/>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Cache</a:t>
            </a:r>
          </a:p>
        </p:txBody>
      </p:sp>
      <p:sp>
        <p:nvSpPr>
          <p:cNvPr id="37" name="Rounded Rectangle 36"/>
          <p:cNvSpPr/>
          <p:nvPr/>
        </p:nvSpPr>
        <p:spPr>
          <a:xfrm>
            <a:off x="4597339" y="6056422"/>
            <a:ext cx="846933" cy="202885"/>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LSM</a:t>
            </a:r>
          </a:p>
        </p:txBody>
      </p:sp>
      <p:grpSp>
        <p:nvGrpSpPr>
          <p:cNvPr id="15" name="Group 2"/>
          <p:cNvGrpSpPr/>
          <p:nvPr/>
        </p:nvGrpSpPr>
        <p:grpSpPr>
          <a:xfrm>
            <a:off x="-2044" y="6513076"/>
            <a:ext cx="12194043" cy="354000"/>
            <a:chOff x="2577137" y="4571778"/>
            <a:chExt cx="9101124" cy="1390560"/>
          </a:xfrm>
        </p:grpSpPr>
        <p:sp>
          <p:nvSpPr>
            <p:cNvPr id="1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1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033003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a:t>Page Blob</a:t>
            </a:r>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random read/write workloads</a:t>
            </a:r>
          </a:p>
          <a:p>
            <a:pPr marL="0" indent="0" defTabSz="914099" fontAlgn="base">
              <a:spcAft>
                <a:spcPts val="1200"/>
              </a:spcAft>
              <a:buNone/>
            </a:pPr>
            <a:r>
              <a:rPr lang="en-US" sz="3200" dirty="0"/>
              <a:t>Each blob consists of an array of pages </a:t>
            </a:r>
          </a:p>
          <a:p>
            <a:pPr marL="0" indent="0" defTabSz="914099" fontAlgn="base">
              <a:spcAft>
                <a:spcPts val="1200"/>
              </a:spcAft>
              <a:buNone/>
            </a:pPr>
            <a:r>
              <a:rPr lang="en-US" sz="3200" dirty="0"/>
              <a:t>Each page is identified by its offset from the start of the blob</a:t>
            </a:r>
          </a:p>
          <a:p>
            <a:pPr marL="0" indent="0" defTabSz="914099" fontAlgn="base">
              <a:spcAft>
                <a:spcPts val="1200"/>
              </a:spcAft>
              <a:buNone/>
            </a:pPr>
            <a:r>
              <a:rPr lang="en-US" sz="3200" dirty="0"/>
              <a:t>Size limit 1TB per blob</a:t>
            </a:r>
          </a:p>
          <a:p>
            <a:pPr marL="0" indent="0" defTabSz="914099" fontAlgn="base">
              <a:spcAft>
                <a:spcPts val="1200"/>
              </a:spcAft>
              <a:buNone/>
            </a:pPr>
            <a:r>
              <a:rPr lang="en-US" sz="3200" dirty="0"/>
              <a:t>Optimistic or Pessimistic (locking) concurrency via leases</a:t>
            </a:r>
          </a:p>
        </p:txBody>
      </p:sp>
    </p:spTree>
    <p:extLst>
      <p:ext uri="{BB962C8B-B14F-4D97-AF65-F5344CB8AC3E}">
        <p14:creationId xmlns:p14="http://schemas.microsoft.com/office/powerpoint/2010/main" val="348901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4294967295"/>
          </p:nvPr>
        </p:nvSpPr>
        <p:spPr>
          <a:xfrm>
            <a:off x="0" y="1825625"/>
            <a:ext cx="10515600" cy="4351338"/>
          </a:xfrm>
          <a:prstGeom prst="rect">
            <a:avLst/>
          </a:prstGeom>
        </p:spPr>
        <p:txBody>
          <a:bodyPr>
            <a:normAutofit/>
          </a:bodyPr>
          <a:lstStyle/>
          <a:p>
            <a:pPr marL="0" indent="0">
              <a:buNone/>
            </a:pPr>
            <a:r>
              <a:rPr lang="en-US" b="1" dirty="0"/>
              <a:t>Scenario: </a:t>
            </a:r>
            <a:r>
              <a:rPr lang="en-US" dirty="0"/>
              <a:t>execute a query across a set of shards (returns a UNION ALL result set)</a:t>
            </a: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a:t>Multi-shard Query (MSQ)</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a:solidFill>
                  <a:prstClr val="black"/>
                </a:solidFill>
              </a:rPr>
              <a:t>Application </a:t>
            </a:r>
          </a:p>
          <a:p>
            <a:pPr algn="ctr"/>
            <a:r>
              <a:rPr lang="en-US" sz="1050" dirty="0">
                <a:solidFill>
                  <a:prstClr val="black"/>
                </a:solidFill>
              </a:rPr>
              <a:t>Developer</a:t>
            </a: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prstClr val="black"/>
                </a:solidFill>
              </a:rPr>
              <a:t>Client App</a:t>
            </a:r>
          </a:p>
          <a:p>
            <a:pPr algn="ctr" defTabSz="932472" fontAlgn="base">
              <a:spcBef>
                <a:spcPct val="0"/>
              </a:spcBef>
              <a:spcAft>
                <a:spcPct val="0"/>
              </a:spcAft>
            </a:pPr>
            <a:r>
              <a:rPr lang="en-US" sz="1200" dirty="0">
                <a:solidFill>
                  <a:prstClr val="black"/>
                </a:solidFill>
              </a:rPr>
              <a:t>MSQ APIs (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a:solidFill>
                  <a:prstClr val="black"/>
                </a:solidFill>
              </a:rPr>
              <a:t>Admin/</a:t>
            </a:r>
          </a:p>
          <a:p>
            <a:pPr algn="ctr"/>
            <a:r>
              <a:rPr lang="en-US" sz="1050" dirty="0" err="1">
                <a:solidFill>
                  <a:prstClr val="black"/>
                </a:solidFill>
              </a:rPr>
              <a:t>DevOps</a:t>
            </a:r>
            <a:endParaRPr lang="en-US" sz="1050" dirty="0">
              <a:solidFill>
                <a:prstClr val="black"/>
              </a:solidFill>
            </a:endParaRPr>
          </a:p>
        </p:txBody>
      </p:sp>
      <p:cxnSp>
        <p:nvCxnSpPr>
          <p:cNvPr id="25" name="Straight Arrow Connector 24"/>
          <p:cNvCxnSpPr>
            <a:stCxn id="14" idx="2"/>
            <a:endCxn id="3" idx="1"/>
          </p:cNvCxnSpPr>
          <p:nvPr/>
        </p:nvCxnSpPr>
        <p:spPr>
          <a:xfrm>
            <a:off x="1945633" y="3620556"/>
            <a:ext cx="3984558" cy="1168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18392" y="616843"/>
            <a:ext cx="423598" cy="8768537"/>
          </a:xfrm>
          <a:prstGeom prst="leftBrace">
            <a:avLst>
              <a:gd name="adj1" fmla="val 915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2525572" y="4064628"/>
            <a:ext cx="2671138" cy="523220"/>
          </a:xfrm>
          <a:prstGeom prst="rect">
            <a:avLst/>
          </a:prstGeom>
          <a:noFill/>
        </p:spPr>
        <p:txBody>
          <a:bodyPr wrap="square" rtlCol="0">
            <a:spAutoFit/>
          </a:bodyPr>
          <a:lstStyle/>
          <a:p>
            <a:r>
              <a:rPr lang="en-US" sz="1400" dirty="0">
                <a:solidFill>
                  <a:prstClr val="black"/>
                </a:solidFill>
              </a:rPr>
              <a:t>SELECT count(*) </a:t>
            </a:r>
          </a:p>
          <a:p>
            <a:r>
              <a:rPr lang="en-US" sz="1400" dirty="0">
                <a:solidFill>
                  <a:prstClr val="black"/>
                </a:solidFill>
              </a:rPr>
              <a:t>FROM customers </a:t>
            </a:r>
          </a:p>
        </p:txBody>
      </p:sp>
      <p:sp>
        <p:nvSpPr>
          <p:cNvPr id="26" name="TextBox 25"/>
          <p:cNvSpPr txBox="1"/>
          <p:nvPr/>
        </p:nvSpPr>
        <p:spPr>
          <a:xfrm>
            <a:off x="5033143" y="4311716"/>
            <a:ext cx="2671138" cy="307777"/>
          </a:xfrm>
          <a:prstGeom prst="rect">
            <a:avLst/>
          </a:prstGeom>
          <a:noFill/>
        </p:spPr>
        <p:txBody>
          <a:bodyPr wrap="square" rtlCol="0">
            <a:spAutoFit/>
          </a:bodyPr>
          <a:lstStyle/>
          <a:p>
            <a:r>
              <a:rPr lang="en-US" sz="1400" dirty="0">
                <a:solidFill>
                  <a:prstClr val="black"/>
                </a:solidFill>
              </a:rPr>
              <a:t>UNION ALL result set</a:t>
            </a:r>
          </a:p>
        </p:txBody>
      </p:sp>
      <p:sp>
        <p:nvSpPr>
          <p:cNvPr id="28" name="Can 27"/>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prstClr val="white"/>
                </a:solidFill>
              </a:rPr>
              <a:t>Shard Map Manager</a:t>
            </a:r>
          </a:p>
        </p:txBody>
      </p:sp>
      <p:cxnSp>
        <p:nvCxnSpPr>
          <p:cNvPr id="29" name="Straight Arrow Connector 28"/>
          <p:cNvCxnSpPr>
            <a:endCxn id="28"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an 26"/>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1</a:t>
            </a:r>
          </a:p>
          <a:p>
            <a:pPr algn="ctr" defTabSz="932472" fontAlgn="base">
              <a:spcBef>
                <a:spcPct val="0"/>
              </a:spcBef>
              <a:spcAft>
                <a:spcPct val="0"/>
              </a:spcAft>
            </a:pPr>
            <a:r>
              <a:rPr lang="en-US" sz="1600" baseline="-25000" dirty="0">
                <a:solidFill>
                  <a:prstClr val="white"/>
                </a:solidFill>
              </a:rPr>
              <a:t>[0-100)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TextBox 29"/>
          <p:cNvSpPr txBox="1"/>
          <p:nvPr/>
        </p:nvSpPr>
        <p:spPr>
          <a:xfrm>
            <a:off x="8780106" y="5503022"/>
            <a:ext cx="1308304" cy="369332"/>
          </a:xfrm>
          <a:prstGeom prst="rect">
            <a:avLst/>
          </a:prstGeom>
          <a:noFill/>
        </p:spPr>
        <p:txBody>
          <a:bodyPr wrap="square" rtlCol="0">
            <a:spAutoFit/>
          </a:bodyPr>
          <a:lstStyle/>
          <a:p>
            <a:r>
              <a:rPr lang="en-US" dirty="0">
                <a:solidFill>
                  <a:prstClr val="black"/>
                </a:solidFill>
              </a:rPr>
              <a:t>. . .</a:t>
            </a:r>
          </a:p>
        </p:txBody>
      </p:sp>
      <p:sp>
        <p:nvSpPr>
          <p:cNvPr id="31" name="Can 30"/>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2</a:t>
            </a:r>
          </a:p>
          <a:p>
            <a:pPr algn="ctr" defTabSz="932472" fontAlgn="base">
              <a:spcBef>
                <a:spcPct val="0"/>
              </a:spcBef>
              <a:spcAft>
                <a:spcPct val="0"/>
              </a:spcAft>
            </a:pPr>
            <a:r>
              <a:rPr lang="en-US" sz="1600" baseline="-25000" dirty="0">
                <a:solidFill>
                  <a:prstClr val="white"/>
                </a:solidFill>
              </a:rPr>
              <a:t>[100-200)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3</a:t>
            </a:r>
          </a:p>
          <a:p>
            <a:pPr algn="ctr" defTabSz="932472" fontAlgn="base">
              <a:spcBef>
                <a:spcPct val="0"/>
              </a:spcBef>
              <a:spcAft>
                <a:spcPct val="0"/>
              </a:spcAft>
            </a:pPr>
            <a:r>
              <a:rPr lang="en-US" sz="1600" baseline="-25000" dirty="0">
                <a:solidFill>
                  <a:prstClr val="white"/>
                </a:solidFill>
              </a:rPr>
              <a:t>[200-300)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4</a:t>
            </a:r>
          </a:p>
          <a:p>
            <a:pPr algn="ctr" defTabSz="932472" fontAlgn="base">
              <a:spcBef>
                <a:spcPct val="0"/>
              </a:spcBef>
              <a:spcAft>
                <a:spcPct val="0"/>
              </a:spcAft>
            </a:pPr>
            <a:r>
              <a:rPr lang="en-US" sz="1600" baseline="-25000" dirty="0">
                <a:solidFill>
                  <a:prstClr val="white"/>
                </a:solidFill>
              </a:rPr>
              <a:t>[300-400)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[400-500)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[500-600)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6" name="Can 35"/>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a:solidFill>
                  <a:prstClr val="white"/>
                </a:solidFill>
              </a:rPr>
              <a:t>DB</a:t>
            </a:r>
            <a:r>
              <a:rPr lang="en-US" sz="1400" b="1" baseline="-25000" dirty="0" err="1">
                <a:solidFill>
                  <a:prstClr val="white"/>
                </a:solidFill>
              </a:rPr>
              <a:t>n</a:t>
            </a:r>
            <a:endParaRPr lang="en-US" sz="1400" b="1" baseline="-25000" dirty="0">
              <a:solidFill>
                <a:prstClr val="white"/>
              </a:solidFill>
            </a:endParaRPr>
          </a:p>
          <a:p>
            <a:pPr algn="ctr" defTabSz="932472" fontAlgn="base">
              <a:spcBef>
                <a:spcPct val="0"/>
              </a:spcBef>
              <a:spcAft>
                <a:spcPct val="0"/>
              </a:spcAft>
            </a:pPr>
            <a:r>
              <a:rPr lang="en-US" sz="1600" baseline="-25000" dirty="0">
                <a:solidFill>
                  <a:prstClr val="white"/>
                </a:solidFill>
              </a:rPr>
              <a:t>[n-n+100)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717850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spect="1"/>
          </p:cNvSpPr>
          <p:nvPr/>
        </p:nvSpPr>
        <p:spPr>
          <a:xfrm>
            <a:off x="990600" y="1744674"/>
            <a:ext cx="11310059" cy="4616648"/>
          </a:xfrm>
          <a:prstGeom prst="rect">
            <a:avLst/>
          </a:prstGeom>
        </p:spPr>
        <p:txBody>
          <a:bodyPr wrap="square">
            <a:spAutoFit/>
          </a:bodyPr>
          <a:lstStyle/>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 conn = </a:t>
            </a:r>
            <a:r>
              <a:rPr lang="en-US" sz="1400" dirty="0">
                <a:solidFill>
                  <a:srgbClr val="0000FF"/>
                </a:solidFill>
                <a:highlight>
                  <a:srgbClr val="FFFFFF"/>
                </a:highlight>
                <a:latin typeface="Consolas" panose="020B0609020204030204" pitchFamily="49" charset="0"/>
              </a:rPr>
              <a:t>new</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m_shardMap.GetAllShards</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null</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MultiShardTestUtils</a:t>
            </a:r>
            <a:r>
              <a:rPr lang="en-US" sz="1400" dirty="0" err="1">
                <a:solidFill>
                  <a:srgbClr val="000000"/>
                </a:solidFill>
                <a:highlight>
                  <a:srgbClr val="FFFFFF"/>
                </a:highlight>
                <a:latin typeface="Consolas" panose="020B0609020204030204" pitchFamily="49" charset="0"/>
              </a:rPr>
              <a:t>.GetTestSqlCredential</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conn.CreateCommand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a:solidFill>
                  <a:srgbClr val="A31515"/>
                </a:solidFill>
                <a:highlight>
                  <a:srgbClr val="FFFFFF"/>
                </a:highlight>
                <a:latin typeface="Consolas" panose="020B0609020204030204" pitchFamily="49" charset="0"/>
              </a:rPr>
              <a:t>ShardedTable</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cmd.CommandType</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CommandType</a:t>
            </a:r>
            <a:r>
              <a:rPr lang="en-US" sz="1400" dirty="0" err="1">
                <a:solidFill>
                  <a:srgbClr val="000000"/>
                </a:solidFill>
                <a:highlight>
                  <a:srgbClr val="FFFFFF"/>
                </a:highlight>
                <a:latin typeface="Consolas" panose="020B0609020204030204" pitchFamily="49" charset="0"/>
              </a:rPr>
              <a:t>.Text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cmd.Policy</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MultiShardPolicy</a:t>
            </a:r>
            <a:r>
              <a:rPr lang="en-US" sz="1400" dirty="0" err="1">
                <a:solidFill>
                  <a:srgbClr val="000000"/>
                </a:solidFill>
                <a:highlight>
                  <a:srgbClr val="FFFFFF"/>
                </a:highlight>
                <a:latin typeface="Consolas" panose="020B0609020204030204" pitchFamily="49" charset="0"/>
              </a:rPr>
              <a:t>.PartialResults</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includeShardNameColumn</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true</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while</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sdr.Read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dbNameField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sdr.GetString</a:t>
            </a:r>
            <a:r>
              <a:rPr lang="en-US" sz="1400" dirty="0">
                <a:solidFill>
                  <a:srgbClr val="000000"/>
                </a:solidFill>
                <a:highlight>
                  <a:srgbClr val="FFFFFF"/>
                </a:highlight>
                <a:latin typeface="Consolas" panose="020B0609020204030204" pitchFamily="49" charset="0"/>
              </a:rPr>
              <a:t>(0);</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err="1">
                <a:solidFill>
                  <a:srgbClr val="0000FF"/>
                </a:solidFill>
                <a:highlight>
                  <a:srgbClr val="FFFFFF"/>
                </a:highlight>
                <a:latin typeface="Consolas" panose="020B0609020204030204" pitchFamily="49" charset="0"/>
              </a:rPr>
              <a:t>int</a:t>
            </a:r>
            <a:r>
              <a:rPr lang="en-US" sz="1400" dirty="0">
                <a:solidFill>
                  <a:srgbClr val="000000"/>
                </a:solidFill>
                <a:highlight>
                  <a:srgbClr val="FFFFFF"/>
                </a:highlight>
                <a:latin typeface="Consolas" panose="020B0609020204030204" pitchFamily="49" charset="0"/>
              </a:rPr>
              <a:t>&gt;(1);</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testBigIntField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2B91AF"/>
                </a:solidFill>
                <a:highlight>
                  <a:srgbClr val="FFFFFF"/>
                </a:highlight>
                <a:latin typeface="Consolas" panose="020B0609020204030204" pitchFamily="49" charset="0"/>
              </a:rPr>
              <a:t>Int64</a:t>
            </a:r>
            <a:r>
              <a:rPr lang="en-US" sz="1400" dirty="0">
                <a:solidFill>
                  <a:srgbClr val="000000"/>
                </a:solidFill>
                <a:highlight>
                  <a:srgbClr val="FFFFFF"/>
                </a:highlight>
                <a:latin typeface="Consolas" panose="020B0609020204030204" pitchFamily="49" charset="0"/>
              </a:rPr>
              <a:t>&gt;(2);</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shardIdPseudoColumn</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&gt;(3);</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9" name="Title 1"/>
          <p:cNvSpPr>
            <a:spLocks noGrp="1"/>
          </p:cNvSpPr>
          <p:nvPr>
            <p:ph type="title" idx="4294967295"/>
          </p:nvPr>
        </p:nvSpPr>
        <p:spPr>
          <a:xfrm>
            <a:off x="0" y="365125"/>
            <a:ext cx="10515600" cy="1325563"/>
          </a:xfrm>
          <a:prstGeom prst="rect">
            <a:avLst/>
          </a:prstGeom>
        </p:spPr>
        <p:txBody>
          <a:bodyPr/>
          <a:lstStyle/>
          <a:p>
            <a:r>
              <a:rPr lang="en-US" dirty="0">
                <a:latin typeface="Segoe UI Light" panose="020B0502040204020203" pitchFamily="34" charset="0"/>
                <a:cs typeface="Segoe UI Light" panose="020B0502040204020203" pitchFamily="34" charset="0"/>
              </a:rPr>
              <a:t>Multi-shard Query (MSQ)</a:t>
            </a:r>
          </a:p>
        </p:txBody>
      </p:sp>
      <p:grpSp>
        <p:nvGrpSpPr>
          <p:cNvPr id="6" name="Group 2"/>
          <p:cNvGrpSpPr/>
          <p:nvPr/>
        </p:nvGrpSpPr>
        <p:grpSpPr>
          <a:xfrm>
            <a:off x="-2044" y="6513076"/>
            <a:ext cx="12194043" cy="354000"/>
            <a:chOff x="2577137" y="4571778"/>
            <a:chExt cx="9101124" cy="1390560"/>
          </a:xfrm>
        </p:grpSpPr>
        <p:sp>
          <p:nvSpPr>
            <p:cNvPr id="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7392092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4294967295"/>
          </p:nvPr>
        </p:nvSpPr>
        <p:spPr>
          <a:xfrm>
            <a:off x="0" y="1825625"/>
            <a:ext cx="10515600" cy="4351338"/>
          </a:xfrm>
          <a:prstGeom prst="rect">
            <a:avLst/>
          </a:prstGeom>
        </p:spPr>
        <p:txBody>
          <a:bodyPr>
            <a:normAutofit/>
          </a:bodyPr>
          <a:lstStyle/>
          <a:p>
            <a:pPr marL="0" indent="0">
              <a:buNone/>
            </a:pPr>
            <a:r>
              <a:rPr lang="en-US" b="1" dirty="0"/>
              <a:t>Scenario: </a:t>
            </a:r>
            <a:r>
              <a:rPr lang="en-US" dirty="0"/>
              <a:t>perform an admin action across of set of shards</a:t>
            </a: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Shard Set Executer (SSE)</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a:solidFill>
                  <a:prstClr val="black"/>
                </a:solidFill>
              </a:rPr>
              <a:t>Application </a:t>
            </a:r>
          </a:p>
          <a:p>
            <a:pPr algn="ctr"/>
            <a:r>
              <a:rPr lang="en-US" sz="1050" dirty="0">
                <a:solidFill>
                  <a:prstClr val="black"/>
                </a:solidFill>
              </a:rPr>
              <a:t>Developer</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a:solidFill>
                  <a:prstClr val="black"/>
                </a:solidFill>
              </a:rPr>
              <a:t>Admin/</a:t>
            </a:r>
          </a:p>
          <a:p>
            <a:pPr algn="ctr"/>
            <a:r>
              <a:rPr lang="en-US" sz="1050" dirty="0" err="1">
                <a:solidFill>
                  <a:prstClr val="black"/>
                </a:solidFill>
              </a:rPr>
              <a:t>DevOps</a:t>
            </a:r>
            <a:endParaRPr lang="en-US" sz="1050" dirty="0">
              <a:solidFill>
                <a:prstClr val="black"/>
              </a:solidFill>
            </a:endParaRPr>
          </a:p>
        </p:txBody>
      </p:sp>
      <p:cxnSp>
        <p:nvCxnSpPr>
          <p:cNvPr id="25" name="Straight Arrow Connector 24"/>
          <p:cNvCxnSpPr>
            <a:endCxn id="3" idx="1"/>
          </p:cNvCxnSpPr>
          <p:nvPr/>
        </p:nvCxnSpPr>
        <p:spPr>
          <a:xfrm flipH="1">
            <a:off x="5930191" y="3425513"/>
            <a:ext cx="3180892" cy="1328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85861" y="514492"/>
            <a:ext cx="288661" cy="87685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5680272" y="3614310"/>
            <a:ext cx="2671138" cy="307777"/>
          </a:xfrm>
          <a:prstGeom prst="rect">
            <a:avLst/>
          </a:prstGeom>
          <a:noFill/>
        </p:spPr>
        <p:txBody>
          <a:bodyPr wrap="square" rtlCol="0">
            <a:spAutoFit/>
          </a:bodyPr>
          <a:lstStyle/>
          <a:p>
            <a:r>
              <a:rPr lang="en-US" sz="1400" dirty="0">
                <a:solidFill>
                  <a:prstClr val="black"/>
                </a:solidFill>
              </a:rPr>
              <a:t>CREATE TABLE foo (col1 INT)</a:t>
            </a:r>
          </a:p>
        </p:txBody>
      </p:sp>
      <p:sp>
        <p:nvSpPr>
          <p:cNvPr id="27" name="Rounded Rectangle 26"/>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prstClr val="black"/>
                </a:solidFill>
              </a:rPr>
              <a:t>Customer Hosted Services</a:t>
            </a:r>
          </a:p>
          <a:p>
            <a:pPr algn="ctr" defTabSz="932472" fontAlgn="base">
              <a:spcBef>
                <a:spcPct val="0"/>
              </a:spcBef>
              <a:spcAft>
                <a:spcPct val="0"/>
              </a:spcAft>
            </a:pPr>
            <a:r>
              <a:rPr lang="en-US" sz="1200" dirty="0">
                <a:solidFill>
                  <a:prstClr val="black"/>
                </a:solidFill>
              </a:rPr>
              <a:t>(SSE)</a:t>
            </a:r>
          </a:p>
        </p:txBody>
      </p:sp>
      <p:sp>
        <p:nvSpPr>
          <p:cNvPr id="26" name="Can 25"/>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1</a:t>
            </a:r>
          </a:p>
          <a:p>
            <a:pPr algn="ctr" defTabSz="932472" fontAlgn="base">
              <a:spcBef>
                <a:spcPct val="0"/>
              </a:spcBef>
              <a:spcAft>
                <a:spcPct val="0"/>
              </a:spcAft>
            </a:pPr>
            <a:r>
              <a:rPr lang="en-US" sz="1600" baseline="-25000" dirty="0">
                <a:solidFill>
                  <a:prstClr val="white"/>
                </a:solidFill>
              </a:rPr>
              <a:t>[0-100)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8" name="TextBox 27"/>
          <p:cNvSpPr txBox="1"/>
          <p:nvPr/>
        </p:nvSpPr>
        <p:spPr>
          <a:xfrm>
            <a:off x="8780106" y="5503022"/>
            <a:ext cx="1308304" cy="369332"/>
          </a:xfrm>
          <a:prstGeom prst="rect">
            <a:avLst/>
          </a:prstGeom>
          <a:noFill/>
          <a:ln>
            <a:noFill/>
          </a:ln>
        </p:spPr>
        <p:txBody>
          <a:bodyPr wrap="square" rtlCol="0">
            <a:spAutoFit/>
          </a:bodyPr>
          <a:lstStyle/>
          <a:p>
            <a:r>
              <a:rPr lang="en-US" dirty="0">
                <a:solidFill>
                  <a:prstClr val="black"/>
                </a:solidFill>
              </a:rPr>
              <a:t>. . .</a:t>
            </a:r>
          </a:p>
        </p:txBody>
      </p:sp>
      <p:sp>
        <p:nvSpPr>
          <p:cNvPr id="29" name="Can 28"/>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2</a:t>
            </a:r>
          </a:p>
          <a:p>
            <a:pPr algn="ctr" defTabSz="932472" fontAlgn="base">
              <a:spcBef>
                <a:spcPct val="0"/>
              </a:spcBef>
              <a:spcAft>
                <a:spcPct val="0"/>
              </a:spcAft>
            </a:pPr>
            <a:r>
              <a:rPr lang="en-US" sz="1600" baseline="-25000" dirty="0">
                <a:solidFill>
                  <a:prstClr val="white"/>
                </a:solidFill>
              </a:rPr>
              <a:t>[100-200)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3</a:t>
            </a:r>
          </a:p>
          <a:p>
            <a:pPr algn="ctr" defTabSz="932472" fontAlgn="base">
              <a:spcBef>
                <a:spcPct val="0"/>
              </a:spcBef>
              <a:spcAft>
                <a:spcPct val="0"/>
              </a:spcAft>
            </a:pPr>
            <a:r>
              <a:rPr lang="en-US" sz="1600" baseline="-25000" dirty="0">
                <a:solidFill>
                  <a:prstClr val="white"/>
                </a:solidFill>
              </a:rPr>
              <a:t>[200-300)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4</a:t>
            </a:r>
          </a:p>
          <a:p>
            <a:pPr algn="ctr" defTabSz="932472" fontAlgn="base">
              <a:spcBef>
                <a:spcPct val="0"/>
              </a:spcBef>
              <a:spcAft>
                <a:spcPct val="0"/>
              </a:spcAft>
            </a:pPr>
            <a:r>
              <a:rPr lang="en-US" sz="1600" baseline="-25000" dirty="0">
                <a:solidFill>
                  <a:prstClr val="white"/>
                </a:solidFill>
              </a:rPr>
              <a:t>[300-400)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[400-500)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[500-600)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a:solidFill>
                  <a:prstClr val="white"/>
                </a:solidFill>
              </a:rPr>
              <a:t>DB</a:t>
            </a:r>
            <a:r>
              <a:rPr lang="en-US" sz="1400" b="1" baseline="-25000" dirty="0" err="1">
                <a:solidFill>
                  <a:prstClr val="white"/>
                </a:solidFill>
              </a:rPr>
              <a:t>n</a:t>
            </a:r>
            <a:endParaRPr lang="en-US" sz="1400" b="1" baseline="-25000" dirty="0">
              <a:solidFill>
                <a:prstClr val="white"/>
              </a:solidFill>
            </a:endParaRPr>
          </a:p>
          <a:p>
            <a:pPr algn="ctr" defTabSz="932472" fontAlgn="base">
              <a:spcBef>
                <a:spcPct val="0"/>
              </a:spcBef>
              <a:spcAft>
                <a:spcPct val="0"/>
              </a:spcAft>
            </a:pPr>
            <a:r>
              <a:rPr lang="en-US" sz="1600" baseline="-25000" dirty="0">
                <a:solidFill>
                  <a:prstClr val="white"/>
                </a:solidFill>
              </a:rPr>
              <a:t>[n-n+100)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21" name="Group 2"/>
          <p:cNvGrpSpPr/>
          <p:nvPr/>
        </p:nvGrpSpPr>
        <p:grpSpPr>
          <a:xfrm>
            <a:off x="-2044" y="6513076"/>
            <a:ext cx="12194043" cy="354000"/>
            <a:chOff x="2577137" y="4571778"/>
            <a:chExt cx="9101124" cy="1390560"/>
          </a:xfrm>
        </p:grpSpPr>
        <p:sp>
          <p:nvSpPr>
            <p:cNvPr id="2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3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0074515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4294967295"/>
          </p:nvPr>
        </p:nvSpPr>
        <p:spPr>
          <a:xfrm>
            <a:off x="0" y="1681163"/>
            <a:ext cx="10515600" cy="4351337"/>
          </a:xfrm>
          <a:prstGeom prst="rect">
            <a:avLst/>
          </a:prstGeom>
        </p:spPr>
        <p:txBody>
          <a:bodyPr>
            <a:normAutofit/>
          </a:bodyPr>
          <a:lstStyle/>
          <a:p>
            <a:pPr marL="0" indent="0">
              <a:buNone/>
            </a:pPr>
            <a:r>
              <a:rPr lang="en-US" b="1" dirty="0">
                <a:latin typeface="Segoe UI Light" panose="020B0502040204020203" pitchFamily="34" charset="0"/>
                <a:cs typeface="Segoe UI Light" panose="020B0502040204020203" pitchFamily="34" charset="0"/>
              </a:rPr>
              <a:t>Scenario: </a:t>
            </a:r>
            <a:r>
              <a:rPr lang="en-US" dirty="0">
                <a:latin typeface="Segoe UI Light" panose="020B0502040204020203" pitchFamily="34" charset="0"/>
                <a:cs typeface="Segoe UI Light" panose="020B0502040204020203" pitchFamily="34" charset="0"/>
              </a:rPr>
              <a:t>perform a split or merge action</a:t>
            </a:r>
          </a:p>
          <a:p>
            <a:pPr lvl="1"/>
            <a:r>
              <a:rPr lang="en-US" dirty="0">
                <a:latin typeface="Segoe UI Light" panose="020B0502040204020203" pitchFamily="34" charset="0"/>
                <a:cs typeface="Segoe UI Light" panose="020B0502040204020203" pitchFamily="34" charset="0"/>
              </a:rPr>
              <a:t>Split: create two distinct shards from one</a:t>
            </a:r>
          </a:p>
          <a:p>
            <a:pPr lvl="1"/>
            <a:r>
              <a:rPr lang="en-US" dirty="0">
                <a:latin typeface="Segoe UI Light" panose="020B0502040204020203" pitchFamily="34" charset="0"/>
                <a:cs typeface="Segoe UI Light" panose="020B0502040204020203" pitchFamily="34" charset="0"/>
              </a:rPr>
              <a:t>Merge: create one shard from two distinct shards</a:t>
            </a: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Split/Merge (SM)</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85665"/>
            <a:ext cx="480338" cy="578588"/>
          </a:xfrm>
          <a:prstGeom prst="rect">
            <a:avLst/>
          </a:prstGeom>
        </p:spPr>
      </p:pic>
      <p:sp>
        <p:nvSpPr>
          <p:cNvPr id="13" name="TextBox 12"/>
          <p:cNvSpPr txBox="1"/>
          <p:nvPr/>
        </p:nvSpPr>
        <p:spPr>
          <a:xfrm>
            <a:off x="337027" y="3091441"/>
            <a:ext cx="833882" cy="415498"/>
          </a:xfrm>
          <a:prstGeom prst="rect">
            <a:avLst/>
          </a:prstGeom>
          <a:noFill/>
        </p:spPr>
        <p:txBody>
          <a:bodyPr wrap="none" rtlCol="0">
            <a:spAutoFit/>
          </a:bodyPr>
          <a:lstStyle/>
          <a:p>
            <a:pPr algn="ctr"/>
            <a:r>
              <a:rPr lang="en-US" sz="1050" dirty="0">
                <a:solidFill>
                  <a:prstClr val="black"/>
                </a:solidFill>
              </a:rPr>
              <a:t>Application </a:t>
            </a:r>
          </a:p>
          <a:p>
            <a:pPr algn="ctr"/>
            <a:r>
              <a:rPr lang="en-US" sz="1050" dirty="0">
                <a:solidFill>
                  <a:prstClr val="black"/>
                </a:solidFill>
              </a:rPr>
              <a:t>Developer</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604912"/>
            <a:ext cx="501624" cy="540093"/>
          </a:xfrm>
          <a:prstGeom prst="rect">
            <a:avLst/>
          </a:prstGeom>
        </p:spPr>
      </p:pic>
      <p:sp>
        <p:nvSpPr>
          <p:cNvPr id="16" name="TextBox 15"/>
          <p:cNvSpPr txBox="1"/>
          <p:nvPr/>
        </p:nvSpPr>
        <p:spPr>
          <a:xfrm>
            <a:off x="10764392" y="3091441"/>
            <a:ext cx="609462" cy="415498"/>
          </a:xfrm>
          <a:prstGeom prst="rect">
            <a:avLst/>
          </a:prstGeom>
          <a:noFill/>
        </p:spPr>
        <p:txBody>
          <a:bodyPr wrap="none" rtlCol="0">
            <a:spAutoFit/>
          </a:bodyPr>
          <a:lstStyle/>
          <a:p>
            <a:pPr algn="ctr"/>
            <a:r>
              <a:rPr lang="en-US" sz="1050" dirty="0">
                <a:solidFill>
                  <a:prstClr val="black"/>
                </a:solidFill>
              </a:rPr>
              <a:t>Admin/</a:t>
            </a:r>
          </a:p>
          <a:p>
            <a:pPr algn="ctr"/>
            <a:r>
              <a:rPr lang="en-US" sz="1050" dirty="0" err="1">
                <a:solidFill>
                  <a:prstClr val="black"/>
                </a:solidFill>
              </a:rPr>
              <a:t>DevOps</a:t>
            </a:r>
            <a:endParaRPr lang="en-US" sz="1050" dirty="0">
              <a:solidFill>
                <a:prstClr val="black"/>
              </a:solidFill>
            </a:endParaRPr>
          </a:p>
        </p:txBody>
      </p:sp>
      <p:cxnSp>
        <p:nvCxnSpPr>
          <p:cNvPr id="25" name="Straight Arrow Connector 24"/>
          <p:cNvCxnSpPr>
            <a:stCxn id="27" idx="1"/>
          </p:cNvCxnSpPr>
          <p:nvPr/>
        </p:nvCxnSpPr>
        <p:spPr>
          <a:xfrm flipH="1">
            <a:off x="6858536" y="3250759"/>
            <a:ext cx="2353877" cy="80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bwMode="auto">
          <a:xfrm>
            <a:off x="9212413" y="282311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prstClr val="black"/>
                </a:solidFill>
              </a:rPr>
              <a:t>Customer Hosted Services</a:t>
            </a:r>
          </a:p>
          <a:p>
            <a:pPr algn="ctr" defTabSz="932472" fontAlgn="base">
              <a:spcBef>
                <a:spcPct val="0"/>
              </a:spcBef>
              <a:spcAft>
                <a:spcPct val="0"/>
              </a:spcAft>
            </a:pPr>
            <a:r>
              <a:rPr lang="en-US" sz="1200" dirty="0">
                <a:solidFill>
                  <a:prstClr val="black"/>
                </a:solidFill>
              </a:rPr>
              <a:t>(SM)</a:t>
            </a:r>
          </a:p>
        </p:txBody>
      </p:sp>
      <p:sp>
        <p:nvSpPr>
          <p:cNvPr id="29" name="TextBox 28"/>
          <p:cNvSpPr txBox="1"/>
          <p:nvPr/>
        </p:nvSpPr>
        <p:spPr>
          <a:xfrm>
            <a:off x="5875994" y="3480608"/>
            <a:ext cx="1924976" cy="338554"/>
          </a:xfrm>
          <a:prstGeom prst="rect">
            <a:avLst/>
          </a:prstGeom>
          <a:noFill/>
        </p:spPr>
        <p:txBody>
          <a:bodyPr wrap="square" rtlCol="0">
            <a:spAutoFit/>
          </a:bodyPr>
          <a:lstStyle/>
          <a:p>
            <a:pPr algn="ctr"/>
            <a:r>
              <a:rPr lang="en-US" sz="1600" dirty="0">
                <a:solidFill>
                  <a:prstClr val="black"/>
                </a:solidFill>
              </a:rPr>
              <a:t>Split</a:t>
            </a:r>
          </a:p>
        </p:txBody>
      </p:sp>
      <p:sp>
        <p:nvSpPr>
          <p:cNvPr id="30" name="TextBox 29"/>
          <p:cNvSpPr txBox="1"/>
          <p:nvPr/>
        </p:nvSpPr>
        <p:spPr>
          <a:xfrm>
            <a:off x="2885880" y="3565433"/>
            <a:ext cx="1924976" cy="338554"/>
          </a:xfrm>
          <a:prstGeom prst="rect">
            <a:avLst/>
          </a:prstGeom>
          <a:noFill/>
        </p:spPr>
        <p:txBody>
          <a:bodyPr wrap="square" rtlCol="0">
            <a:spAutoFit/>
          </a:bodyPr>
          <a:lstStyle/>
          <a:p>
            <a:pPr algn="ctr"/>
            <a:r>
              <a:rPr lang="en-US" sz="1600" dirty="0">
                <a:solidFill>
                  <a:prstClr val="black"/>
                </a:solidFill>
              </a:rPr>
              <a:t>Merge</a:t>
            </a:r>
          </a:p>
        </p:txBody>
      </p:sp>
      <p:sp>
        <p:nvSpPr>
          <p:cNvPr id="32" name="Can 31"/>
          <p:cNvSpPr/>
          <p:nvPr/>
        </p:nvSpPr>
        <p:spPr bwMode="auto">
          <a:xfrm>
            <a:off x="1545924" y="4056096"/>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1</a:t>
            </a:r>
          </a:p>
          <a:p>
            <a:pPr algn="ctr" defTabSz="932472" fontAlgn="base">
              <a:spcBef>
                <a:spcPct val="0"/>
              </a:spcBef>
              <a:spcAft>
                <a:spcPct val="0"/>
              </a:spcAft>
            </a:pPr>
            <a:r>
              <a:rPr lang="en-US" sz="1600" baseline="-25000" dirty="0">
                <a:solidFill>
                  <a:prstClr val="white"/>
                </a:solidFill>
              </a:rPr>
              <a:t>[0-100)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4362086"/>
            <a:ext cx="1308304" cy="369332"/>
          </a:xfrm>
          <a:prstGeom prst="rect">
            <a:avLst/>
          </a:prstGeom>
          <a:noFill/>
        </p:spPr>
        <p:txBody>
          <a:bodyPr wrap="square" rtlCol="0">
            <a:spAutoFit/>
          </a:bodyPr>
          <a:lstStyle/>
          <a:p>
            <a:r>
              <a:rPr lang="en-US" dirty="0">
                <a:solidFill>
                  <a:prstClr val="black"/>
                </a:solidFill>
              </a:rPr>
              <a:t>. . .</a:t>
            </a:r>
          </a:p>
        </p:txBody>
      </p:sp>
      <p:sp>
        <p:nvSpPr>
          <p:cNvPr id="36" name="Can 35"/>
          <p:cNvSpPr/>
          <p:nvPr/>
        </p:nvSpPr>
        <p:spPr bwMode="auto">
          <a:xfrm>
            <a:off x="2751621"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a:solidFill>
                  <a:srgbClr val="000000"/>
                </a:solidFill>
              </a:rPr>
              <a:t>DB</a:t>
            </a:r>
            <a:r>
              <a:rPr lang="en-US" sz="1400" b="1" baseline="-25000" dirty="0">
                <a:solidFill>
                  <a:srgbClr val="000000"/>
                </a:solidFill>
              </a:rPr>
              <a:t>2</a:t>
            </a:r>
          </a:p>
          <a:p>
            <a:pPr algn="ctr" defTabSz="932472" fontAlgn="base">
              <a:spcBef>
                <a:spcPct val="0"/>
              </a:spcBef>
              <a:spcAft>
                <a:spcPct val="0"/>
              </a:spcAft>
            </a:pPr>
            <a:r>
              <a:rPr lang="en-US" sz="1600" baseline="-25000" dirty="0">
                <a:solidFill>
                  <a:srgbClr val="000000"/>
                </a:solidFill>
              </a:rPr>
              <a:t>[100-200)</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7" name="Can 36"/>
          <p:cNvSpPr/>
          <p:nvPr/>
        </p:nvSpPr>
        <p:spPr bwMode="auto">
          <a:xfrm>
            <a:off x="3957318"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a:solidFill>
                  <a:srgbClr val="000000"/>
                </a:solidFill>
              </a:rPr>
              <a:t>DB</a:t>
            </a:r>
            <a:r>
              <a:rPr lang="en-US" sz="1400" b="1" baseline="-25000" dirty="0">
                <a:solidFill>
                  <a:srgbClr val="000000"/>
                </a:solidFill>
              </a:rPr>
              <a:t>3</a:t>
            </a:r>
          </a:p>
          <a:p>
            <a:pPr algn="ctr" defTabSz="932472" fontAlgn="base">
              <a:spcBef>
                <a:spcPct val="0"/>
              </a:spcBef>
              <a:spcAft>
                <a:spcPct val="0"/>
              </a:spcAft>
            </a:pPr>
            <a:r>
              <a:rPr lang="en-US" sz="1600" baseline="-25000" dirty="0">
                <a:solidFill>
                  <a:srgbClr val="000000"/>
                </a:solidFill>
              </a:rPr>
              <a:t>[200-300)</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8" name="Can 37"/>
          <p:cNvSpPr/>
          <p:nvPr/>
        </p:nvSpPr>
        <p:spPr bwMode="auto">
          <a:xfrm>
            <a:off x="5163015" y="4056093"/>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4</a:t>
            </a:r>
          </a:p>
          <a:p>
            <a:pPr algn="ctr" defTabSz="932472" fontAlgn="base">
              <a:spcBef>
                <a:spcPct val="0"/>
              </a:spcBef>
              <a:spcAft>
                <a:spcPct val="0"/>
              </a:spcAft>
            </a:pPr>
            <a:r>
              <a:rPr lang="en-US" sz="1600" baseline="-25000" dirty="0">
                <a:solidFill>
                  <a:prstClr val="white"/>
                </a:solidFill>
              </a:rPr>
              <a:t>[300-400)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6368712" y="4056092"/>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a:solidFill>
                  <a:srgbClr val="000000"/>
                </a:solidFill>
              </a:rPr>
              <a:t>DB</a:t>
            </a:r>
            <a:r>
              <a:rPr lang="en-US" sz="1400" b="1" baseline="-25000" dirty="0">
                <a:solidFill>
                  <a:srgbClr val="000000"/>
                </a:solidFill>
              </a:rPr>
              <a:t>5</a:t>
            </a:r>
          </a:p>
          <a:p>
            <a:pPr algn="ctr" defTabSz="932472" fontAlgn="base">
              <a:spcBef>
                <a:spcPct val="0"/>
              </a:spcBef>
              <a:spcAft>
                <a:spcPct val="0"/>
              </a:spcAft>
            </a:pPr>
            <a:r>
              <a:rPr lang="en-US" sz="1600" baseline="-25000" dirty="0">
                <a:solidFill>
                  <a:srgbClr val="000000"/>
                </a:solidFill>
              </a:rPr>
              <a:t>[400-500)</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40" name="Can 39"/>
          <p:cNvSpPr/>
          <p:nvPr/>
        </p:nvSpPr>
        <p:spPr bwMode="auto">
          <a:xfrm>
            <a:off x="7574409" y="405609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[500-600)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9334811" y="405609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a:solidFill>
                  <a:prstClr val="white"/>
                </a:solidFill>
              </a:rPr>
              <a:t>DB</a:t>
            </a:r>
            <a:r>
              <a:rPr lang="en-US" sz="1400" b="1" baseline="-25000" dirty="0" err="1">
                <a:solidFill>
                  <a:prstClr val="white"/>
                </a:solidFill>
              </a:rPr>
              <a:t>n</a:t>
            </a:r>
            <a:endParaRPr lang="en-US" sz="1400" b="1" baseline="-25000" dirty="0">
              <a:solidFill>
                <a:prstClr val="white"/>
              </a:solidFill>
            </a:endParaRPr>
          </a:p>
          <a:p>
            <a:pPr algn="ctr" defTabSz="932472" fontAlgn="base">
              <a:spcBef>
                <a:spcPct val="0"/>
              </a:spcBef>
              <a:spcAft>
                <a:spcPct val="0"/>
              </a:spcAft>
            </a:pPr>
            <a:r>
              <a:rPr lang="en-US" sz="1600" baseline="-25000" dirty="0">
                <a:solidFill>
                  <a:prstClr val="white"/>
                </a:solidFill>
              </a:rPr>
              <a:t>[n-n+100)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5652839" y="542504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5.1</a:t>
            </a:r>
          </a:p>
          <a:p>
            <a:pPr algn="ctr" defTabSz="932472" fontAlgn="base">
              <a:spcBef>
                <a:spcPct val="0"/>
              </a:spcBef>
              <a:spcAft>
                <a:spcPct val="0"/>
              </a:spcAft>
            </a:pPr>
            <a:r>
              <a:rPr lang="en-US" sz="1600" baseline="-25000" dirty="0">
                <a:solidFill>
                  <a:prstClr val="white"/>
                </a:solidFill>
              </a:rPr>
              <a:t>[400-450)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6956888" y="542504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5.2</a:t>
            </a:r>
          </a:p>
          <a:p>
            <a:pPr algn="ctr" defTabSz="932472" fontAlgn="base">
              <a:spcBef>
                <a:spcPct val="0"/>
              </a:spcBef>
              <a:spcAft>
                <a:spcPct val="0"/>
              </a:spcAft>
            </a:pPr>
            <a:r>
              <a:rPr lang="en-US" sz="1600" baseline="-25000" dirty="0">
                <a:solidFill>
                  <a:prstClr val="white"/>
                </a:solidFill>
              </a:rPr>
              <a:t>[450-500)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4" name="Straight Arrow Connector 43"/>
          <p:cNvCxnSpPr>
            <a:stCxn id="39" idx="3"/>
            <a:endCxn id="42" idx="1"/>
          </p:cNvCxnSpPr>
          <p:nvPr/>
        </p:nvCxnSpPr>
        <p:spPr>
          <a:xfrm flipH="1">
            <a:off x="6142663" y="5037413"/>
            <a:ext cx="715873" cy="387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9" idx="3"/>
            <a:endCxn id="43" idx="1"/>
          </p:cNvCxnSpPr>
          <p:nvPr/>
        </p:nvCxnSpPr>
        <p:spPr>
          <a:xfrm>
            <a:off x="6858536" y="5037413"/>
            <a:ext cx="588176" cy="387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bwMode="auto">
          <a:xfrm>
            <a:off x="3354470" y="542414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2.1</a:t>
            </a:r>
          </a:p>
          <a:p>
            <a:pPr algn="ctr" defTabSz="932472" fontAlgn="base">
              <a:spcBef>
                <a:spcPct val="0"/>
              </a:spcBef>
              <a:spcAft>
                <a:spcPct val="0"/>
              </a:spcAft>
            </a:pPr>
            <a:r>
              <a:rPr lang="en-US" sz="1600" baseline="-25000" dirty="0">
                <a:solidFill>
                  <a:prstClr val="white"/>
                </a:solidFill>
              </a:rPr>
              <a:t>[100-300)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7" name="Straight Arrow Connector 46"/>
          <p:cNvCxnSpPr>
            <a:stCxn id="36" idx="3"/>
            <a:endCxn id="46" idx="0"/>
          </p:cNvCxnSpPr>
          <p:nvPr/>
        </p:nvCxnSpPr>
        <p:spPr>
          <a:xfrm>
            <a:off x="3241445" y="5037414"/>
            <a:ext cx="602849"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3"/>
            <a:endCxn id="46" idx="0"/>
          </p:cNvCxnSpPr>
          <p:nvPr/>
        </p:nvCxnSpPr>
        <p:spPr>
          <a:xfrm flipH="1">
            <a:off x="3844294" y="5037414"/>
            <a:ext cx="602848"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
          <p:cNvGrpSpPr/>
          <p:nvPr/>
        </p:nvGrpSpPr>
        <p:grpSpPr>
          <a:xfrm>
            <a:off x="-2044" y="6513076"/>
            <a:ext cx="12194043" cy="354000"/>
            <a:chOff x="2577137" y="4571778"/>
            <a:chExt cx="9101124" cy="1390560"/>
          </a:xfrm>
        </p:grpSpPr>
        <p:sp>
          <p:nvSpPr>
            <p:cNvPr id="3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b="1" kern="0" dirty="0">
                  <a:solidFill>
                    <a:srgbClr val="FFFFFF"/>
                  </a:solidFill>
                  <a:latin typeface="Segoe UI Light"/>
                </a:rPr>
                <a:t> </a:t>
              </a:r>
            </a:p>
          </p:txBody>
        </p:sp>
        <p:sp>
          <p:nvSpPr>
            <p:cNvPr id="3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b="1" kern="0" dirty="0">
                <a:solidFill>
                  <a:srgbClr val="FFFFFF"/>
                </a:solidFill>
                <a:latin typeface="Segoe UI Light"/>
              </a:endParaRPr>
            </a:p>
          </p:txBody>
        </p:sp>
      </p:grpSp>
    </p:spTree>
    <p:extLst>
      <p:ext uri="{BB962C8B-B14F-4D97-AF65-F5344CB8AC3E}">
        <p14:creationId xmlns:p14="http://schemas.microsoft.com/office/powerpoint/2010/main" val="20394830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4294967295"/>
          </p:nvPr>
        </p:nvSpPr>
        <p:spPr>
          <a:xfrm>
            <a:off x="0" y="1433513"/>
            <a:ext cx="10515600" cy="4351337"/>
          </a:xfrm>
          <a:prstGeom prst="rect">
            <a:avLst/>
          </a:prstGeom>
        </p:spPr>
        <p:txBody>
          <a:bodyPr>
            <a:normAutofit/>
          </a:bodyPr>
          <a:lstStyle/>
          <a:p>
            <a:pPr marL="0" indent="0">
              <a:buNone/>
            </a:pPr>
            <a:r>
              <a:rPr lang="en-US" b="1" dirty="0">
                <a:latin typeface="Segoe UI Light" panose="020B0502040204020203" pitchFamily="34" charset="0"/>
                <a:cs typeface="Segoe UI Light" panose="020B0502040204020203" pitchFamily="34" charset="0"/>
              </a:rPr>
              <a:t>Scenario: </a:t>
            </a:r>
            <a:r>
              <a:rPr lang="en-US" dirty="0">
                <a:latin typeface="Segoe UI Light" panose="020B0502040204020203" pitchFamily="34" charset="0"/>
                <a:cs typeface="Segoe UI Light" panose="020B0502040204020203" pitchFamily="34" charset="0"/>
              </a:rPr>
              <a:t>automation to vertically scale a shard or horizontally scale a </a:t>
            </a:r>
            <a:r>
              <a:rPr lang="en-US" dirty="0" err="1">
                <a:latin typeface="Segoe UI Light" panose="020B0502040204020203" pitchFamily="34" charset="0"/>
                <a:cs typeface="Segoe UI Light" panose="020B0502040204020203" pitchFamily="34" charset="0"/>
              </a:rPr>
              <a:t>shardset</a:t>
            </a:r>
            <a:endParaRPr lang="en-US" dirty="0">
              <a:latin typeface="Segoe UI Light" panose="020B0502040204020203" pitchFamily="34" charset="0"/>
              <a:cs typeface="Segoe UI Light" panose="020B0502040204020203" pitchFamily="34" charset="0"/>
            </a:endParaRPr>
          </a:p>
          <a:p>
            <a:pPr lvl="1"/>
            <a:r>
              <a:rPr lang="en-US" dirty="0">
                <a:latin typeface="Segoe UI Light" panose="020B0502040204020203" pitchFamily="34" charset="0"/>
                <a:cs typeface="Segoe UI Light" panose="020B0502040204020203" pitchFamily="34" charset="0"/>
              </a:rPr>
              <a:t>Vertical scale: increase/decrease the performance level of the shard</a:t>
            </a:r>
          </a:p>
          <a:p>
            <a:pPr lvl="1"/>
            <a:r>
              <a:rPr lang="en-US" dirty="0">
                <a:latin typeface="Segoe UI Light" panose="020B0502040204020203" pitchFamily="34" charset="0"/>
                <a:cs typeface="Segoe UI Light" panose="020B0502040204020203" pitchFamily="34" charset="0"/>
              </a:rPr>
              <a:t>Horizontal scale: add/remove a shard to the shard set</a:t>
            </a: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Shard Elasticity (SE)</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33413"/>
            <a:ext cx="480338" cy="578588"/>
          </a:xfrm>
          <a:prstGeom prst="rect">
            <a:avLst/>
          </a:prstGeom>
        </p:spPr>
      </p:pic>
      <p:sp>
        <p:nvSpPr>
          <p:cNvPr id="13" name="TextBox 12"/>
          <p:cNvSpPr txBox="1"/>
          <p:nvPr/>
        </p:nvSpPr>
        <p:spPr>
          <a:xfrm>
            <a:off x="337027" y="3039189"/>
            <a:ext cx="833882" cy="415498"/>
          </a:xfrm>
          <a:prstGeom prst="rect">
            <a:avLst/>
          </a:prstGeom>
          <a:noFill/>
        </p:spPr>
        <p:txBody>
          <a:bodyPr wrap="none" rtlCol="0">
            <a:spAutoFit/>
          </a:bodyPr>
          <a:lstStyle/>
          <a:p>
            <a:pPr algn="ctr"/>
            <a:r>
              <a:rPr lang="en-US" sz="1050" dirty="0">
                <a:solidFill>
                  <a:prstClr val="black"/>
                </a:solidFill>
              </a:rPr>
              <a:t>Application </a:t>
            </a:r>
          </a:p>
          <a:p>
            <a:pPr algn="ctr"/>
            <a:r>
              <a:rPr lang="en-US" sz="1050" dirty="0">
                <a:solidFill>
                  <a:prstClr val="black"/>
                </a:solidFill>
              </a:rPr>
              <a:t>Developer</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552660"/>
            <a:ext cx="501624" cy="540093"/>
          </a:xfrm>
          <a:prstGeom prst="rect">
            <a:avLst/>
          </a:prstGeom>
        </p:spPr>
      </p:pic>
      <p:sp>
        <p:nvSpPr>
          <p:cNvPr id="16" name="TextBox 15"/>
          <p:cNvSpPr txBox="1"/>
          <p:nvPr/>
        </p:nvSpPr>
        <p:spPr>
          <a:xfrm>
            <a:off x="10764392" y="3039189"/>
            <a:ext cx="609462" cy="415498"/>
          </a:xfrm>
          <a:prstGeom prst="rect">
            <a:avLst/>
          </a:prstGeom>
          <a:noFill/>
        </p:spPr>
        <p:txBody>
          <a:bodyPr wrap="none" rtlCol="0">
            <a:spAutoFit/>
          </a:bodyPr>
          <a:lstStyle/>
          <a:p>
            <a:pPr algn="ctr"/>
            <a:r>
              <a:rPr lang="en-US" sz="1050" dirty="0">
                <a:solidFill>
                  <a:prstClr val="black"/>
                </a:solidFill>
              </a:rPr>
              <a:t>Admin/</a:t>
            </a:r>
          </a:p>
          <a:p>
            <a:pPr algn="ctr"/>
            <a:r>
              <a:rPr lang="en-US" sz="1050" dirty="0" err="1">
                <a:solidFill>
                  <a:prstClr val="black"/>
                </a:solidFill>
              </a:rPr>
              <a:t>DevOps</a:t>
            </a:r>
            <a:endParaRPr lang="en-US" sz="1050" dirty="0">
              <a:solidFill>
                <a:prstClr val="black"/>
              </a:solidFill>
            </a:endParaRPr>
          </a:p>
        </p:txBody>
      </p:sp>
      <p:cxnSp>
        <p:nvCxnSpPr>
          <p:cNvPr id="25" name="Straight Arrow Connector 24"/>
          <p:cNvCxnSpPr>
            <a:stCxn id="24" idx="1"/>
          </p:cNvCxnSpPr>
          <p:nvPr/>
        </p:nvCxnSpPr>
        <p:spPr>
          <a:xfrm flipH="1">
            <a:off x="8064233" y="3198507"/>
            <a:ext cx="1148180" cy="18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bwMode="auto">
          <a:xfrm>
            <a:off x="9212413" y="2770860"/>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prstClr val="black"/>
                </a:solidFill>
              </a:rPr>
              <a:t>Azure Automation (SE)</a:t>
            </a:r>
          </a:p>
        </p:txBody>
      </p:sp>
      <p:cxnSp>
        <p:nvCxnSpPr>
          <p:cNvPr id="35" name="Straight Arrow Connector 34"/>
          <p:cNvCxnSpPr/>
          <p:nvPr/>
        </p:nvCxnSpPr>
        <p:spPr>
          <a:xfrm flipH="1">
            <a:off x="4447142" y="3387812"/>
            <a:ext cx="3617091" cy="1208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20486470">
            <a:off x="4755846" y="3717533"/>
            <a:ext cx="2795466" cy="338554"/>
          </a:xfrm>
          <a:prstGeom prst="rect">
            <a:avLst/>
          </a:prstGeom>
          <a:noFill/>
        </p:spPr>
        <p:txBody>
          <a:bodyPr wrap="square" rtlCol="0">
            <a:spAutoFit/>
          </a:bodyPr>
          <a:lstStyle/>
          <a:p>
            <a:pPr algn="ctr"/>
            <a:r>
              <a:rPr lang="en-US" sz="1600" dirty="0">
                <a:solidFill>
                  <a:prstClr val="black"/>
                </a:solidFill>
              </a:rPr>
              <a:t>Vertical scaling</a:t>
            </a:r>
          </a:p>
        </p:txBody>
      </p:sp>
      <p:sp>
        <p:nvSpPr>
          <p:cNvPr id="33" name="Can 32"/>
          <p:cNvSpPr/>
          <p:nvPr/>
        </p:nvSpPr>
        <p:spPr bwMode="auto">
          <a:xfrm>
            <a:off x="1545924" y="4883520"/>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1</a:t>
            </a:r>
          </a:p>
          <a:p>
            <a:pPr algn="ctr" defTabSz="932472" fontAlgn="base">
              <a:spcBef>
                <a:spcPct val="0"/>
              </a:spcBef>
              <a:spcAft>
                <a:spcPct val="0"/>
              </a:spcAft>
            </a:pPr>
            <a:r>
              <a:rPr lang="en-US" sz="1600" baseline="-25000" dirty="0">
                <a:solidFill>
                  <a:prstClr val="white"/>
                </a:solidFill>
              </a:rPr>
              <a:t>[0-100)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5189510"/>
            <a:ext cx="1308304" cy="369332"/>
          </a:xfrm>
          <a:prstGeom prst="rect">
            <a:avLst/>
          </a:prstGeom>
          <a:noFill/>
        </p:spPr>
        <p:txBody>
          <a:bodyPr wrap="square" rtlCol="0">
            <a:spAutoFit/>
          </a:bodyPr>
          <a:lstStyle/>
          <a:p>
            <a:r>
              <a:rPr lang="en-US" dirty="0">
                <a:solidFill>
                  <a:prstClr val="black"/>
                </a:solidFill>
              </a:rPr>
              <a:t>. . .</a:t>
            </a:r>
          </a:p>
        </p:txBody>
      </p:sp>
      <p:sp>
        <p:nvSpPr>
          <p:cNvPr id="37" name="Can 36"/>
          <p:cNvSpPr/>
          <p:nvPr/>
        </p:nvSpPr>
        <p:spPr bwMode="auto">
          <a:xfrm>
            <a:off x="2751621" y="4883521"/>
            <a:ext cx="979648" cy="98131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2</a:t>
            </a:r>
          </a:p>
          <a:p>
            <a:pPr algn="ctr" defTabSz="932472" fontAlgn="base">
              <a:spcBef>
                <a:spcPct val="0"/>
              </a:spcBef>
              <a:spcAft>
                <a:spcPct val="0"/>
              </a:spcAft>
            </a:pPr>
            <a:r>
              <a:rPr lang="en-US" sz="1600" baseline="-25000" dirty="0">
                <a:solidFill>
                  <a:prstClr val="white"/>
                </a:solidFill>
              </a:rPr>
              <a:t>[100-200)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3957318" y="488351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3</a:t>
            </a:r>
          </a:p>
          <a:p>
            <a:pPr algn="ctr" defTabSz="932472" fontAlgn="base">
              <a:spcBef>
                <a:spcPct val="0"/>
              </a:spcBef>
              <a:spcAft>
                <a:spcPct val="0"/>
              </a:spcAft>
            </a:pPr>
            <a:r>
              <a:rPr lang="en-US" sz="1600" baseline="-25000" dirty="0">
                <a:solidFill>
                  <a:prstClr val="white"/>
                </a:solidFill>
              </a:rPr>
              <a:t>[200-300)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5163015" y="4432109"/>
            <a:ext cx="979648" cy="1432730"/>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4</a:t>
            </a:r>
          </a:p>
          <a:p>
            <a:pPr algn="ctr" defTabSz="932472" fontAlgn="base">
              <a:spcBef>
                <a:spcPct val="0"/>
              </a:spcBef>
              <a:spcAft>
                <a:spcPct val="0"/>
              </a:spcAft>
            </a:pPr>
            <a:r>
              <a:rPr lang="en-US" sz="1600" baseline="-25000" dirty="0">
                <a:solidFill>
                  <a:prstClr val="white"/>
                </a:solidFill>
              </a:rPr>
              <a:t>[300-400)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3992270"/>
            <a:ext cx="979648" cy="187256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[400-500)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3626154"/>
            <a:ext cx="979648" cy="2238683"/>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[500-600)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5" name="Can 44"/>
          <p:cNvSpPr/>
          <p:nvPr/>
        </p:nvSpPr>
        <p:spPr bwMode="auto">
          <a:xfrm>
            <a:off x="9334811" y="488351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a:solidFill>
                  <a:prstClr val="white"/>
                </a:solidFill>
              </a:rPr>
              <a:t>DB</a:t>
            </a:r>
            <a:r>
              <a:rPr lang="en-US" sz="1400" b="1" baseline="-25000" dirty="0" err="1">
                <a:solidFill>
                  <a:prstClr val="white"/>
                </a:solidFill>
              </a:rPr>
              <a:t>n</a:t>
            </a:r>
            <a:endParaRPr lang="en-US" sz="1400" b="1" baseline="-25000" dirty="0">
              <a:solidFill>
                <a:prstClr val="white"/>
              </a:solidFill>
            </a:endParaRPr>
          </a:p>
          <a:p>
            <a:pPr algn="ctr" defTabSz="932472" fontAlgn="base">
              <a:spcBef>
                <a:spcPct val="0"/>
              </a:spcBef>
              <a:spcAft>
                <a:spcPct val="0"/>
              </a:spcAft>
            </a:pPr>
            <a:r>
              <a:rPr lang="en-US" sz="1600" baseline="-25000" dirty="0">
                <a:solidFill>
                  <a:prstClr val="white"/>
                </a:solidFill>
              </a:rPr>
              <a:t>[n-n+100)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6" name="TextBox 45"/>
          <p:cNvSpPr txBox="1"/>
          <p:nvPr/>
        </p:nvSpPr>
        <p:spPr>
          <a:xfrm>
            <a:off x="7643857" y="5890298"/>
            <a:ext cx="840752" cy="369332"/>
          </a:xfrm>
          <a:prstGeom prst="rect">
            <a:avLst/>
          </a:prstGeom>
          <a:noFill/>
        </p:spPr>
        <p:txBody>
          <a:bodyPr wrap="square" rtlCol="0">
            <a:spAutoFit/>
          </a:bodyPr>
          <a:lstStyle/>
          <a:p>
            <a:pPr algn="ctr"/>
            <a:r>
              <a:rPr lang="en-US" dirty="0">
                <a:solidFill>
                  <a:prstClr val="black"/>
                </a:solidFill>
              </a:rPr>
              <a:t>P3</a:t>
            </a:r>
          </a:p>
        </p:txBody>
      </p:sp>
      <p:sp>
        <p:nvSpPr>
          <p:cNvPr id="47" name="TextBox 46"/>
          <p:cNvSpPr txBox="1"/>
          <p:nvPr/>
        </p:nvSpPr>
        <p:spPr>
          <a:xfrm>
            <a:off x="6438160" y="5890298"/>
            <a:ext cx="840752" cy="369332"/>
          </a:xfrm>
          <a:prstGeom prst="rect">
            <a:avLst/>
          </a:prstGeom>
          <a:noFill/>
        </p:spPr>
        <p:txBody>
          <a:bodyPr wrap="square" rtlCol="0">
            <a:spAutoFit/>
          </a:bodyPr>
          <a:lstStyle/>
          <a:p>
            <a:pPr algn="ctr"/>
            <a:r>
              <a:rPr lang="en-US" dirty="0">
                <a:solidFill>
                  <a:prstClr val="black"/>
                </a:solidFill>
              </a:rPr>
              <a:t>P1</a:t>
            </a:r>
          </a:p>
        </p:txBody>
      </p:sp>
      <p:sp>
        <p:nvSpPr>
          <p:cNvPr id="48" name="TextBox 47"/>
          <p:cNvSpPr txBox="1"/>
          <p:nvPr/>
        </p:nvSpPr>
        <p:spPr>
          <a:xfrm>
            <a:off x="5232463" y="5890298"/>
            <a:ext cx="840752" cy="369332"/>
          </a:xfrm>
          <a:prstGeom prst="rect">
            <a:avLst/>
          </a:prstGeom>
          <a:noFill/>
        </p:spPr>
        <p:txBody>
          <a:bodyPr wrap="square" rtlCol="0">
            <a:spAutoFit/>
          </a:bodyPr>
          <a:lstStyle/>
          <a:p>
            <a:pPr algn="ctr"/>
            <a:r>
              <a:rPr lang="en-US" dirty="0">
                <a:solidFill>
                  <a:prstClr val="black"/>
                </a:solidFill>
              </a:rPr>
              <a:t>S2</a:t>
            </a:r>
          </a:p>
        </p:txBody>
      </p:sp>
      <p:sp>
        <p:nvSpPr>
          <p:cNvPr id="49" name="TextBox 48"/>
          <p:cNvSpPr txBox="1"/>
          <p:nvPr/>
        </p:nvSpPr>
        <p:spPr>
          <a:xfrm>
            <a:off x="4026766" y="5863451"/>
            <a:ext cx="840752" cy="369332"/>
          </a:xfrm>
          <a:prstGeom prst="rect">
            <a:avLst/>
          </a:prstGeom>
          <a:noFill/>
        </p:spPr>
        <p:txBody>
          <a:bodyPr wrap="square" rtlCol="0">
            <a:spAutoFit/>
          </a:bodyPr>
          <a:lstStyle/>
          <a:p>
            <a:pPr algn="ctr"/>
            <a:r>
              <a:rPr lang="en-US" dirty="0">
                <a:solidFill>
                  <a:prstClr val="black"/>
                </a:solidFill>
              </a:rPr>
              <a:t>Basic</a:t>
            </a:r>
          </a:p>
        </p:txBody>
      </p:sp>
      <p:sp>
        <p:nvSpPr>
          <p:cNvPr id="50" name="TextBox 49"/>
          <p:cNvSpPr txBox="1"/>
          <p:nvPr/>
        </p:nvSpPr>
        <p:spPr>
          <a:xfrm>
            <a:off x="2821069" y="5863231"/>
            <a:ext cx="840752" cy="369332"/>
          </a:xfrm>
          <a:prstGeom prst="rect">
            <a:avLst/>
          </a:prstGeom>
          <a:noFill/>
        </p:spPr>
        <p:txBody>
          <a:bodyPr wrap="square" rtlCol="0">
            <a:spAutoFit/>
          </a:bodyPr>
          <a:lstStyle/>
          <a:p>
            <a:pPr algn="ctr"/>
            <a:r>
              <a:rPr lang="en-US" dirty="0">
                <a:solidFill>
                  <a:prstClr val="black"/>
                </a:solidFill>
              </a:rPr>
              <a:t>Basic</a:t>
            </a:r>
          </a:p>
        </p:txBody>
      </p:sp>
      <p:sp>
        <p:nvSpPr>
          <p:cNvPr id="51" name="TextBox 50"/>
          <p:cNvSpPr txBox="1"/>
          <p:nvPr/>
        </p:nvSpPr>
        <p:spPr>
          <a:xfrm>
            <a:off x="1615372" y="5863231"/>
            <a:ext cx="840752" cy="369332"/>
          </a:xfrm>
          <a:prstGeom prst="rect">
            <a:avLst/>
          </a:prstGeom>
          <a:noFill/>
        </p:spPr>
        <p:txBody>
          <a:bodyPr wrap="square" rtlCol="0">
            <a:spAutoFit/>
          </a:bodyPr>
          <a:lstStyle/>
          <a:p>
            <a:pPr algn="ctr"/>
            <a:r>
              <a:rPr lang="en-US" dirty="0">
                <a:solidFill>
                  <a:prstClr val="black"/>
                </a:solidFill>
              </a:rPr>
              <a:t>Basic</a:t>
            </a:r>
          </a:p>
        </p:txBody>
      </p:sp>
      <p:cxnSp>
        <p:nvCxnSpPr>
          <p:cNvPr id="52" name="Straight Arrow Connector 51"/>
          <p:cNvCxnSpPr/>
          <p:nvPr/>
        </p:nvCxnSpPr>
        <p:spPr>
          <a:xfrm flipH="1">
            <a:off x="1580125" y="6285089"/>
            <a:ext cx="6713682" cy="11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270819" y="6135522"/>
            <a:ext cx="879039" cy="276999"/>
          </a:xfrm>
          <a:prstGeom prst="rect">
            <a:avLst/>
          </a:prstGeom>
          <a:noFill/>
        </p:spPr>
        <p:txBody>
          <a:bodyPr wrap="square" rtlCol="0">
            <a:spAutoFit/>
          </a:bodyPr>
          <a:lstStyle/>
          <a:p>
            <a:r>
              <a:rPr lang="en-US" sz="1200" dirty="0">
                <a:solidFill>
                  <a:prstClr val="black"/>
                </a:solidFill>
              </a:rPr>
              <a:t>time</a:t>
            </a:r>
          </a:p>
        </p:txBody>
      </p:sp>
      <p:cxnSp>
        <p:nvCxnSpPr>
          <p:cNvPr id="54" name="Straight Arrow Connector 53"/>
          <p:cNvCxnSpPr>
            <a:endCxn id="56" idx="0"/>
          </p:cNvCxnSpPr>
          <p:nvPr/>
        </p:nvCxnSpPr>
        <p:spPr>
          <a:xfrm>
            <a:off x="9824635" y="3626154"/>
            <a:ext cx="11278" cy="668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8980763" y="4666485"/>
            <a:ext cx="1801477" cy="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873425" y="4295059"/>
            <a:ext cx="1924976" cy="338554"/>
          </a:xfrm>
          <a:prstGeom prst="rect">
            <a:avLst/>
          </a:prstGeom>
          <a:noFill/>
        </p:spPr>
        <p:txBody>
          <a:bodyPr wrap="square" rtlCol="0">
            <a:spAutoFit/>
          </a:bodyPr>
          <a:lstStyle/>
          <a:p>
            <a:pPr algn="ctr"/>
            <a:r>
              <a:rPr lang="en-US" sz="1600" dirty="0">
                <a:solidFill>
                  <a:prstClr val="black"/>
                </a:solidFill>
              </a:rPr>
              <a:t>Horizontal scaling</a:t>
            </a:r>
          </a:p>
        </p:txBody>
      </p:sp>
      <p:grpSp>
        <p:nvGrpSpPr>
          <p:cNvPr id="32"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666577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1438"/>
            <a:ext cx="10515600" cy="1325562"/>
          </a:xfrm>
          <a:prstGeom prst="rect">
            <a:avLst/>
          </a:prstGeom>
        </p:spPr>
        <p:txBody>
          <a:bodyPr/>
          <a:lstStyle/>
          <a:p>
            <a:r>
              <a:rPr lang="en-US" dirty="0">
                <a:latin typeface="Segoe UI Light" panose="020B0502040204020203" pitchFamily="34" charset="0"/>
                <a:cs typeface="Segoe UI Light" panose="020B0502040204020203" pitchFamily="34" charset="0"/>
              </a:rPr>
              <a:t>References</a:t>
            </a:r>
          </a:p>
        </p:txBody>
      </p:sp>
      <p:sp>
        <p:nvSpPr>
          <p:cNvPr id="3" name="Content Placeholder 2"/>
          <p:cNvSpPr>
            <a:spLocks noGrp="1"/>
          </p:cNvSpPr>
          <p:nvPr>
            <p:ph idx="4294967295"/>
          </p:nvPr>
        </p:nvSpPr>
        <p:spPr>
          <a:xfrm>
            <a:off x="1676400" y="1276350"/>
            <a:ext cx="10515600" cy="4351338"/>
          </a:xfrm>
          <a:prstGeom prst="rect">
            <a:avLst/>
          </a:prstGeom>
        </p:spPr>
        <p:txBody>
          <a:bodyPr>
            <a:normAutofit fontScale="47500" lnSpcReduction="20000"/>
          </a:bodyPr>
          <a:lstStyle/>
          <a:p>
            <a:r>
              <a:rPr lang="en-US" dirty="0">
                <a:latin typeface="Segoe UI Light" panose="020B0502040204020203" pitchFamily="34" charset="0"/>
                <a:cs typeface="Segoe UI Light" panose="020B0502040204020203" pitchFamily="34" charset="0"/>
              </a:rPr>
              <a:t>Client library and service packages are available on Nuget.org</a:t>
            </a:r>
          </a:p>
          <a:p>
            <a:pPr lvl="1"/>
            <a:r>
              <a:rPr lang="en-US" dirty="0">
                <a:latin typeface="Segoe UI Light" panose="020B0502040204020203" pitchFamily="34" charset="0"/>
                <a:cs typeface="Segoe UI Light" panose="020B0502040204020203" pitchFamily="34" charset="0"/>
              </a:rPr>
              <a:t>Search for ‘Elastic Scale’ to find the projects on Nuget.org</a:t>
            </a:r>
          </a:p>
          <a:p>
            <a:pPr lvl="1"/>
            <a:r>
              <a:rPr lang="en-US" dirty="0">
                <a:latin typeface="Segoe UI Light" panose="020B0502040204020203" pitchFamily="34" charset="0"/>
                <a:cs typeface="Segoe UI Light" panose="020B0502040204020203" pitchFamily="34" charset="0"/>
              </a:rPr>
              <a:t>Search for ‘Elastic Scale’ in the VS Package Manager to find the DLL</a:t>
            </a:r>
          </a:p>
          <a:p>
            <a:pPr lvl="1"/>
            <a:r>
              <a:rPr lang="en-US" dirty="0">
                <a:latin typeface="Segoe UI Light" panose="020B0502040204020203" pitchFamily="34" charset="0"/>
                <a:cs typeface="Segoe UI Light" panose="020B0502040204020203" pitchFamily="34" charset="0"/>
              </a:rPr>
              <a:t>Client library: </a:t>
            </a:r>
            <a:r>
              <a:rPr lang="en-US" dirty="0">
                <a:latin typeface="Segoe UI Light" panose="020B0502040204020203" pitchFamily="34" charset="0"/>
                <a:cs typeface="Segoe UI Light" panose="020B0502040204020203" pitchFamily="34" charset="0"/>
                <a:hlinkClick r:id="rId2"/>
              </a:rPr>
              <a:t>http://www.nuget.org/packages/Microsoft.Azure.SqlDatabase.ElasticScale.Client/</a:t>
            </a:r>
            <a:r>
              <a:rPr lang="en-US" dirty="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Split/Merge: </a:t>
            </a:r>
            <a:r>
              <a:rPr lang="en-US" dirty="0">
                <a:latin typeface="Segoe UI Light" panose="020B0502040204020203" pitchFamily="34" charset="0"/>
                <a:cs typeface="Segoe UI Light" panose="020B0502040204020203" pitchFamily="34" charset="0"/>
                <a:hlinkClick r:id="rId3"/>
              </a:rPr>
              <a:t>http://www.nuget.org/packages/Microsoft.Azure.SqlDatabase.ElasticScale.Service.SplitMerge/</a:t>
            </a:r>
            <a:r>
              <a:rPr lang="en-US" dirty="0">
                <a:latin typeface="Segoe UI Light" panose="020B0502040204020203" pitchFamily="34" charset="0"/>
                <a:cs typeface="Segoe UI Light" panose="020B0502040204020203" pitchFamily="34" charset="0"/>
              </a:rPr>
              <a:t> </a:t>
            </a:r>
          </a:p>
          <a:p>
            <a:r>
              <a:rPr lang="en-US" dirty="0">
                <a:latin typeface="Segoe UI Light" panose="020B0502040204020203" pitchFamily="34" charset="0"/>
                <a:cs typeface="Segoe UI Light" panose="020B0502040204020203" pitchFamily="34" charset="0"/>
              </a:rPr>
              <a:t>Documentation on Azure.com in the SQL Database section</a:t>
            </a:r>
          </a:p>
          <a:p>
            <a:pPr lvl="1"/>
            <a:r>
              <a:rPr lang="en-US" dirty="0">
                <a:latin typeface="Segoe UI Light" panose="020B0502040204020203" pitchFamily="34" charset="0"/>
                <a:cs typeface="Segoe UI Light" panose="020B0502040204020203" pitchFamily="34" charset="0"/>
              </a:rPr>
              <a:t>Search for ‘</a:t>
            </a:r>
            <a:r>
              <a:rPr lang="it-IT" dirty="0">
                <a:latin typeface="Segoe UI Light" panose="020B0502040204020203" pitchFamily="34" charset="0"/>
                <a:cs typeface="Segoe UI Light" panose="020B0502040204020203" pitchFamily="34" charset="0"/>
              </a:rPr>
              <a:t>elastic scale documentation map azure.com’</a:t>
            </a:r>
          </a:p>
          <a:p>
            <a:pPr lvl="1"/>
            <a:r>
              <a:rPr lang="it-IT" dirty="0">
                <a:latin typeface="Segoe UI Light" panose="020B0502040204020203" pitchFamily="34" charset="0"/>
                <a:cs typeface="Segoe UI Light" panose="020B0502040204020203" pitchFamily="34" charset="0"/>
              </a:rPr>
              <a:t>Get stared: </a:t>
            </a:r>
            <a:r>
              <a:rPr lang="it-IT" dirty="0">
                <a:latin typeface="Segoe UI Light" panose="020B0502040204020203" pitchFamily="34" charset="0"/>
                <a:cs typeface="Segoe UI Light" panose="020B0502040204020203" pitchFamily="34" charset="0"/>
                <a:hlinkClick r:id="rId4"/>
              </a:rPr>
              <a:t>http://azure.microsoft.com/en-us/documentation/articles/sql-database-elastic-scale-get-started/</a:t>
            </a:r>
            <a:r>
              <a:rPr lang="it-IT" dirty="0">
                <a:latin typeface="Segoe UI Light" panose="020B0502040204020203" pitchFamily="34" charset="0"/>
                <a:cs typeface="Segoe UI Light" panose="020B0502040204020203" pitchFamily="34" charset="0"/>
              </a:rPr>
              <a:t> </a:t>
            </a:r>
          </a:p>
          <a:p>
            <a:pPr lvl="1"/>
            <a:r>
              <a:rPr lang="it-IT" dirty="0">
                <a:latin typeface="Segoe UI Light" panose="020B0502040204020203" pitchFamily="34" charset="0"/>
                <a:cs typeface="Segoe UI Light" panose="020B0502040204020203" pitchFamily="34" charset="0"/>
              </a:rPr>
              <a:t>Documentation map: </a:t>
            </a:r>
            <a:r>
              <a:rPr lang="it-IT" dirty="0">
                <a:latin typeface="Segoe UI Light" panose="020B0502040204020203" pitchFamily="34" charset="0"/>
                <a:cs typeface="Segoe UI Light" panose="020B0502040204020203" pitchFamily="34" charset="0"/>
                <a:hlinkClick r:id="rId5"/>
              </a:rPr>
              <a:t>http://azure.microsoft.com/en-us/documentation/articles/sql-database-elastic-scale-documentation-map/</a:t>
            </a:r>
            <a:r>
              <a:rPr lang="it-IT" dirty="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Samples in the VS code samples gallery</a:t>
            </a:r>
          </a:p>
          <a:p>
            <a:pPr lvl="1"/>
            <a:r>
              <a:rPr lang="en-US" dirty="0">
                <a:latin typeface="Segoe UI Light" panose="020B0502040204020203" pitchFamily="34" charset="0"/>
                <a:cs typeface="Segoe UI Light" panose="020B0502040204020203" pitchFamily="34" charset="0"/>
              </a:rPr>
              <a:t>Search for ‘Elastic Scale’ on </a:t>
            </a:r>
            <a:r>
              <a:rPr lang="en-US" dirty="0">
                <a:latin typeface="Segoe UI Light" panose="020B0502040204020203" pitchFamily="34" charset="0"/>
                <a:cs typeface="Segoe UI Light" panose="020B0502040204020203" pitchFamily="34" charset="0"/>
                <a:hlinkClick r:id="rId6"/>
              </a:rPr>
              <a:t>https://code.msdn.microsoft.com/</a:t>
            </a:r>
            <a:r>
              <a:rPr lang="en-US" dirty="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Search for ‘Elastic Scale’ in the Online Samples section for new VS projects</a:t>
            </a:r>
          </a:p>
          <a:p>
            <a:endParaRPr lang="en-US" dirty="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8" name="Group 7"/>
          <p:cNvGrpSpPr/>
          <p:nvPr/>
        </p:nvGrpSpPr>
        <p:grpSpPr>
          <a:xfrm>
            <a:off x="6811440" y="4588848"/>
            <a:ext cx="5380559" cy="1924296"/>
            <a:chOff x="5121275" y="4378326"/>
            <a:chExt cx="7315201" cy="2616199"/>
          </a:xfrm>
        </p:grpSpPr>
        <p:grpSp>
          <p:nvGrpSpPr>
            <p:cNvPr id="9" name="Group 8"/>
            <p:cNvGrpSpPr/>
            <p:nvPr/>
          </p:nvGrpSpPr>
          <p:grpSpPr>
            <a:xfrm>
              <a:off x="9883858" y="5181881"/>
              <a:ext cx="320511" cy="621225"/>
              <a:chOff x="6229350" y="5232400"/>
              <a:chExt cx="539750" cy="1046162"/>
            </a:xfrm>
          </p:grpSpPr>
          <p:sp>
            <p:nvSpPr>
              <p:cNvPr id="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sp>
          <p:nvSpPr>
            <p:cNvPr id="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8" name="Freeform 12"/>
            <p:cNvSpPr>
              <a:spLocks/>
            </p:cNvSpPr>
            <p:nvPr/>
          </p:nvSpPr>
          <p:spPr bwMode="auto">
            <a:xfrm>
              <a:off x="9869797" y="4462465"/>
              <a:ext cx="757238" cy="503236"/>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9" name="Freeform 13"/>
            <p:cNvSpPr>
              <a:spLocks/>
            </p:cNvSpPr>
            <p:nvPr/>
          </p:nvSpPr>
          <p:spPr bwMode="auto">
            <a:xfrm>
              <a:off x="10437364" y="4378326"/>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nvGrpSpPr>
            <p:cNvPr id="20" name="Group 19"/>
            <p:cNvGrpSpPr/>
            <p:nvPr/>
          </p:nvGrpSpPr>
          <p:grpSpPr>
            <a:xfrm>
              <a:off x="6274046" y="5741988"/>
              <a:ext cx="320511" cy="621225"/>
              <a:chOff x="6229350" y="5232400"/>
              <a:chExt cx="539750" cy="1046162"/>
            </a:xfrm>
          </p:grpSpPr>
          <p:sp>
            <p:nvSpPr>
              <p:cNvPr id="63"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4"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5"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sp>
          <p:nvSpPr>
            <p:cNvPr id="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nvGrpSpPr>
            <p:cNvPr id="37" name="Group 36"/>
            <p:cNvGrpSpPr/>
            <p:nvPr/>
          </p:nvGrpSpPr>
          <p:grpSpPr>
            <a:xfrm>
              <a:off x="7259638" y="6021388"/>
              <a:ext cx="384175" cy="385762"/>
              <a:chOff x="7259638" y="6021388"/>
              <a:chExt cx="384175" cy="385762"/>
            </a:xfrm>
          </p:grpSpPr>
          <p:sp>
            <p:nvSpPr>
              <p:cNvPr id="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6"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7"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8"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9"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0"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1"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2"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grpSp>
          <p:nvGrpSpPr>
            <p:cNvPr id="38" name="Group 37"/>
            <p:cNvGrpSpPr/>
            <p:nvPr/>
          </p:nvGrpSpPr>
          <p:grpSpPr>
            <a:xfrm>
              <a:off x="10231438" y="5472548"/>
              <a:ext cx="1392237" cy="1452416"/>
              <a:chOff x="10231438" y="5472548"/>
              <a:chExt cx="1392237" cy="1452416"/>
            </a:xfrm>
          </p:grpSpPr>
          <p:sp>
            <p:nvSpPr>
              <p:cNvPr id="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nvGrpSpPr>
              <p:cNvPr id="44" name="Group 43"/>
              <p:cNvGrpSpPr/>
              <p:nvPr/>
            </p:nvGrpSpPr>
            <p:grpSpPr>
              <a:xfrm>
                <a:off x="10231438" y="5472548"/>
                <a:ext cx="1072986" cy="1452127"/>
                <a:chOff x="13103226" y="2775830"/>
                <a:chExt cx="1039812" cy="1407232"/>
              </a:xfrm>
            </p:grpSpPr>
            <p:sp>
              <p:nvSpPr>
                <p:cNvPr id="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grpSp>
        <p:grpSp>
          <p:nvGrpSpPr>
            <p:cNvPr id="39" name="Group 38"/>
            <p:cNvGrpSpPr/>
            <p:nvPr/>
          </p:nvGrpSpPr>
          <p:grpSpPr>
            <a:xfrm>
              <a:off x="6654965" y="5630069"/>
              <a:ext cx="320511" cy="621225"/>
              <a:chOff x="6229350" y="5232400"/>
              <a:chExt cx="539750" cy="1046162"/>
            </a:xfrm>
          </p:grpSpPr>
          <p:sp>
            <p:nvSpPr>
              <p:cNvPr id="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grpSp>
    </p:spTree>
    <p:extLst>
      <p:ext uri="{BB962C8B-B14F-4D97-AF65-F5344CB8AC3E}">
        <p14:creationId xmlns:p14="http://schemas.microsoft.com/office/powerpoint/2010/main" val="9719332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Elastic Scale Recap</a:t>
            </a:r>
          </a:p>
        </p:txBody>
      </p:sp>
      <p:sp>
        <p:nvSpPr>
          <p:cNvPr id="3" name="Content Placeholder 2"/>
          <p:cNvSpPr>
            <a:spLocks noGrp="1"/>
          </p:cNvSpPr>
          <p:nvPr>
            <p:ph idx="4294967295"/>
          </p:nvPr>
        </p:nvSpPr>
        <p:spPr>
          <a:xfrm>
            <a:off x="0" y="1446213"/>
            <a:ext cx="8166100" cy="4351337"/>
          </a:xfrm>
          <a:prstGeom prst="rect">
            <a:avLst/>
          </a:prstGeom>
        </p:spPr>
        <p:txBody>
          <a:bodyPr>
            <a:normAutofit fontScale="47500" lnSpcReduction="20000"/>
          </a:bodyPr>
          <a:lstStyle/>
          <a:p>
            <a:pPr marL="0" indent="0">
              <a:buNone/>
            </a:pPr>
            <a:r>
              <a:rPr lang="en-US" dirty="0">
                <a:solidFill>
                  <a:srgbClr val="00B0F0"/>
                </a:solidFill>
                <a:latin typeface="Segoe UI Light" panose="020B0502040204020203" pitchFamily="34" charset="0"/>
                <a:cs typeface="Segoe UI Light" panose="020B0502040204020203" pitchFamily="34" charset="0"/>
              </a:rPr>
              <a:t>Support key large scenarios at scale in Azure SQL Database</a:t>
            </a:r>
          </a:p>
          <a:p>
            <a:pPr lvl="1"/>
            <a:r>
              <a:rPr lang="en-US" dirty="0">
                <a:latin typeface="Segoe UI Light" panose="020B0502040204020203" pitchFamily="34" charset="0"/>
                <a:cs typeface="Segoe UI Light" panose="020B0502040204020203" pitchFamily="34" charset="0"/>
              </a:rPr>
              <a:t>High-volume OLTP</a:t>
            </a:r>
          </a:p>
          <a:p>
            <a:pPr lvl="1"/>
            <a:r>
              <a:rPr lang="en-US" dirty="0">
                <a:latin typeface="Segoe UI Light" panose="020B0502040204020203" pitchFamily="34" charset="0"/>
                <a:cs typeface="Segoe UI Light" panose="020B0502040204020203" pitchFamily="34" charset="0"/>
              </a:rPr>
              <a:t>Continuous data collection</a:t>
            </a:r>
          </a:p>
          <a:p>
            <a:pPr lvl="1"/>
            <a:r>
              <a:rPr lang="en-US" dirty="0">
                <a:latin typeface="Segoe UI Light" panose="020B0502040204020203" pitchFamily="34" charset="0"/>
                <a:cs typeface="Segoe UI Light" panose="020B0502040204020203" pitchFamily="34" charset="0"/>
              </a:rPr>
              <a:t>Multi-tenant SaaS</a:t>
            </a:r>
          </a:p>
          <a:p>
            <a:pPr marL="0" indent="0">
              <a:buNone/>
            </a:pPr>
            <a:r>
              <a:rPr lang="en-US" dirty="0">
                <a:solidFill>
                  <a:srgbClr val="00B0F0"/>
                </a:solidFill>
                <a:latin typeface="Segoe UI Light" panose="020B0502040204020203" pitchFamily="34" charset="0"/>
                <a:cs typeface="Segoe UI Light" panose="020B0502040204020203" pitchFamily="34" charset="0"/>
              </a:rPr>
              <a:t>Elastic Scale offers built-in technology</a:t>
            </a:r>
          </a:p>
          <a:p>
            <a:pPr lvl="1"/>
            <a:r>
              <a:rPr lang="en-US" dirty="0">
                <a:latin typeface="Segoe UI Light" panose="020B0502040204020203" pitchFamily="34" charset="0"/>
                <a:cs typeface="Segoe UI Light" panose="020B0502040204020203" pitchFamily="34" charset="0"/>
              </a:rPr>
              <a:t>Transparency at the app tier through Elastic Scale APIs</a:t>
            </a:r>
          </a:p>
          <a:p>
            <a:pPr lvl="1"/>
            <a:r>
              <a:rPr lang="en-US" dirty="0">
                <a:latin typeface="Segoe UI Light" panose="020B0502040204020203" pitchFamily="34" charset="0"/>
                <a:cs typeface="Segoe UI Light" panose="020B0502040204020203" pitchFamily="34" charset="0"/>
              </a:rPr>
              <a:t>Azure cloud service templates to manage Elastic Scale app at runtime</a:t>
            </a:r>
            <a:endParaRPr lang="en-US" dirty="0">
              <a:solidFill>
                <a:srgbClr val="00B0F0"/>
              </a:solidFill>
              <a:latin typeface="Segoe UI Light" panose="020B0502040204020203" pitchFamily="34" charset="0"/>
              <a:cs typeface="Segoe UI Light" panose="020B0502040204020203" pitchFamily="34" charset="0"/>
            </a:endParaRPr>
          </a:p>
          <a:p>
            <a:pPr marL="0" indent="0">
              <a:buNone/>
            </a:pPr>
            <a:r>
              <a:rPr lang="en-US" dirty="0">
                <a:solidFill>
                  <a:srgbClr val="00B0F0"/>
                </a:solidFill>
                <a:latin typeface="Segoe UI Light" panose="020B0502040204020203" pitchFamily="34" charset="0"/>
                <a:cs typeface="Segoe UI Light" panose="020B0502040204020203" pitchFamily="34" charset="0"/>
              </a:rPr>
              <a:t>Key workloads can now scale freely in Azure SQL Database</a:t>
            </a:r>
          </a:p>
          <a:p>
            <a:pPr lvl="1"/>
            <a:r>
              <a:rPr lang="en-US" dirty="0">
                <a:latin typeface="Segoe UI Light" panose="020B0502040204020203" pitchFamily="34" charset="0"/>
                <a:cs typeface="Segoe UI Light" panose="020B0502040204020203" pitchFamily="34" charset="0"/>
              </a:rPr>
              <a:t>Elastic resources and capacity</a:t>
            </a:r>
          </a:p>
          <a:p>
            <a:pPr lvl="1"/>
            <a:r>
              <a:rPr lang="en-US" dirty="0">
                <a:latin typeface="Segoe UI Light" panose="020B0502040204020203" pitchFamily="34" charset="0"/>
                <a:cs typeface="Segoe UI Light" panose="020B0502040204020203" pitchFamily="34" charset="0"/>
              </a:rPr>
              <a:t>No longer limited to a single database or its hard limits</a:t>
            </a:r>
          </a:p>
          <a:p>
            <a:pPr lvl="1"/>
            <a:r>
              <a:rPr lang="en-US" dirty="0">
                <a:latin typeface="Segoe UI Light" panose="020B0502040204020203" pitchFamily="34" charset="0"/>
                <a:cs typeface="Segoe UI Light" panose="020B0502040204020203" pitchFamily="34" charset="0"/>
              </a:rPr>
              <a:t>Match aggregate capacity of all shard to overall capacity </a:t>
            </a:r>
          </a:p>
          <a:p>
            <a:pPr marL="692150" lvl="1" indent="0">
              <a:buNone/>
            </a:pPr>
            <a:r>
              <a:rPr lang="en-US" dirty="0">
                <a:latin typeface="Segoe UI Light" panose="020B0502040204020203" pitchFamily="34" charset="0"/>
                <a:cs typeface="Segoe UI Light" panose="020B0502040204020203" pitchFamily="34" charset="0"/>
              </a:rPr>
              <a:t>needs of the app</a:t>
            </a:r>
          </a:p>
        </p:txBody>
      </p:sp>
      <p:sp>
        <p:nvSpPr>
          <p:cNvPr id="149" name="Freeform 148"/>
          <p:cNvSpPr>
            <a:spLocks/>
          </p:cNvSpPr>
          <p:nvPr/>
        </p:nvSpPr>
        <p:spPr bwMode="auto">
          <a:xfrm flipH="1">
            <a:off x="10807681" y="1938031"/>
            <a:ext cx="1275593" cy="83502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latin typeface="Segoe UI"/>
            </a:endParaRPr>
          </a:p>
        </p:txBody>
      </p:sp>
      <p:sp>
        <p:nvSpPr>
          <p:cNvPr id="150" name="Freeform 6"/>
          <p:cNvSpPr>
            <a:spLocks/>
          </p:cNvSpPr>
          <p:nvPr/>
        </p:nvSpPr>
        <p:spPr bwMode="auto">
          <a:xfrm flipH="1">
            <a:off x="8206419" y="1651459"/>
            <a:ext cx="3599703" cy="2356432"/>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FFFFFF">
              <a:lumMod val="85000"/>
            </a:srgbClr>
          </a:solidFill>
          <a:ln>
            <a:noFill/>
          </a:ln>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latin typeface="Segoe UI"/>
            </a:endParaRPr>
          </a:p>
        </p:txBody>
      </p:sp>
      <p:sp>
        <p:nvSpPr>
          <p:cNvPr id="151" name="Arc 150"/>
          <p:cNvSpPr/>
          <p:nvPr/>
        </p:nvSpPr>
        <p:spPr>
          <a:xfrm rot="9151489" flipH="1">
            <a:off x="7630808" y="3276312"/>
            <a:ext cx="2452011" cy="2084684"/>
          </a:xfrm>
          <a:prstGeom prst="arc">
            <a:avLst/>
          </a:prstGeom>
          <a:noFill/>
          <a:ln w="57150" cap="rnd" cmpd="sng" algn="ctr">
            <a:solidFill>
              <a:schemeClr val="accent1">
                <a:lumMod val="50000"/>
              </a:schemeClr>
            </a:solidFill>
            <a:prstDash val="sysDot"/>
          </a:ln>
          <a:effectLst/>
        </p:spPr>
        <p:txBody>
          <a:bodyPr rtlCol="0" anchor="ctr"/>
          <a:lstStyle/>
          <a:p>
            <a:pPr algn="ctr">
              <a:defRPr/>
            </a:pPr>
            <a:endParaRPr lang="en-US" kern="0" dirty="0">
              <a:solidFill>
                <a:srgbClr val="000000"/>
              </a:solidFill>
              <a:latin typeface="Segoe UI"/>
            </a:endParaRPr>
          </a:p>
        </p:txBody>
      </p:sp>
      <p:grpSp>
        <p:nvGrpSpPr>
          <p:cNvPr id="152" name="Group 2"/>
          <p:cNvGrpSpPr/>
          <p:nvPr/>
        </p:nvGrpSpPr>
        <p:grpSpPr>
          <a:xfrm>
            <a:off x="-2044" y="6513076"/>
            <a:ext cx="12194043" cy="354000"/>
            <a:chOff x="2577137" y="4571778"/>
            <a:chExt cx="9101124" cy="1390560"/>
          </a:xfrm>
        </p:grpSpPr>
        <p:sp>
          <p:nvSpPr>
            <p:cNvPr id="15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154" name="TextBox 153"/>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55" name="Freeform 154"/>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56"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grpSp>
        <p:nvGrpSpPr>
          <p:cNvPr id="157" name="Group 156"/>
          <p:cNvGrpSpPr/>
          <p:nvPr/>
        </p:nvGrpSpPr>
        <p:grpSpPr>
          <a:xfrm>
            <a:off x="7588138" y="5563543"/>
            <a:ext cx="174773" cy="338749"/>
            <a:chOff x="8003343" y="6072433"/>
            <a:chExt cx="145517" cy="282045"/>
          </a:xfrm>
        </p:grpSpPr>
        <p:sp>
          <p:nvSpPr>
            <p:cNvPr id="1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grpSp>
      <p:sp>
        <p:nvSpPr>
          <p:cNvPr id="161"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grpSp>
        <p:nvGrpSpPr>
          <p:cNvPr id="162" name="Group 161"/>
          <p:cNvGrpSpPr/>
          <p:nvPr/>
        </p:nvGrpSpPr>
        <p:grpSpPr>
          <a:xfrm>
            <a:off x="11025746" y="5293431"/>
            <a:ext cx="210318" cy="407646"/>
            <a:chOff x="8003343" y="6072433"/>
            <a:chExt cx="145517" cy="282045"/>
          </a:xfrm>
        </p:grpSpPr>
        <p:sp>
          <p:nvSpPr>
            <p:cNvPr id="16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6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6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grpSp>
      <p:grpSp>
        <p:nvGrpSpPr>
          <p:cNvPr id="166" name="Group 165"/>
          <p:cNvGrpSpPr/>
          <p:nvPr/>
        </p:nvGrpSpPr>
        <p:grpSpPr>
          <a:xfrm>
            <a:off x="7861333" y="5555044"/>
            <a:ext cx="174773" cy="338749"/>
            <a:chOff x="8003343" y="6072433"/>
            <a:chExt cx="145517" cy="282045"/>
          </a:xfrm>
        </p:grpSpPr>
        <p:sp>
          <p:nvSpPr>
            <p:cNvPr id="16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6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6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grpSp>
      <p:grpSp>
        <p:nvGrpSpPr>
          <p:cNvPr id="170" name="Group 169"/>
          <p:cNvGrpSpPr/>
          <p:nvPr/>
        </p:nvGrpSpPr>
        <p:grpSpPr>
          <a:xfrm>
            <a:off x="6019716" y="5886760"/>
            <a:ext cx="174773" cy="338749"/>
            <a:chOff x="8003343" y="6072433"/>
            <a:chExt cx="145517" cy="282045"/>
          </a:xfrm>
        </p:grpSpPr>
        <p:sp>
          <p:nvSpPr>
            <p:cNvPr id="1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grpSp>
      <p:grpSp>
        <p:nvGrpSpPr>
          <p:cNvPr id="174" name="Group 173"/>
          <p:cNvGrpSpPr/>
          <p:nvPr/>
        </p:nvGrpSpPr>
        <p:grpSpPr>
          <a:xfrm>
            <a:off x="11704693" y="5610984"/>
            <a:ext cx="210318" cy="407646"/>
            <a:chOff x="8003343" y="6072433"/>
            <a:chExt cx="145517" cy="282045"/>
          </a:xfrm>
        </p:grpSpPr>
        <p:sp>
          <p:nvSpPr>
            <p:cNvPr id="1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sp>
          <p:nvSpPr>
            <p:cNvPr id="1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a:solidFill>
                  <a:srgbClr val="000000"/>
                </a:solidFill>
                <a:latin typeface="Segoe UI"/>
              </a:endParaRPr>
            </a:p>
          </p:txBody>
        </p:sp>
      </p:grpSp>
      <p:grpSp>
        <p:nvGrpSpPr>
          <p:cNvPr id="178" name="Group 37"/>
          <p:cNvGrpSpPr/>
          <p:nvPr/>
        </p:nvGrpSpPr>
        <p:grpSpPr>
          <a:xfrm>
            <a:off x="8602168" y="4790944"/>
            <a:ext cx="623814" cy="1785215"/>
            <a:chOff x="5893176" y="3792885"/>
            <a:chExt cx="585200" cy="1674708"/>
          </a:xfrm>
        </p:grpSpPr>
        <p:sp>
          <p:nvSpPr>
            <p:cNvPr id="179"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0"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1"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2"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3"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4"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5"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6"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7"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8"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9"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0"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1"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2"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3"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4"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5"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6"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7"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8"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9"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0"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1"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2"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3"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4"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5"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6"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7"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8"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9"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10"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grpSp>
        <p:nvGrpSpPr>
          <p:cNvPr id="211" name="Group 210"/>
          <p:cNvGrpSpPr/>
          <p:nvPr/>
        </p:nvGrpSpPr>
        <p:grpSpPr>
          <a:xfrm>
            <a:off x="8595892" y="5848020"/>
            <a:ext cx="88205" cy="151713"/>
            <a:chOff x="10436729" y="3445970"/>
            <a:chExt cx="257439" cy="442795"/>
          </a:xfrm>
        </p:grpSpPr>
        <p:sp>
          <p:nvSpPr>
            <p:cNvPr id="212"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sp>
          <p:nvSpPr>
            <p:cNvPr id="213"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grpSp>
      <p:grpSp>
        <p:nvGrpSpPr>
          <p:cNvPr id="214" name="Group 213"/>
          <p:cNvGrpSpPr/>
          <p:nvPr/>
        </p:nvGrpSpPr>
        <p:grpSpPr>
          <a:xfrm>
            <a:off x="8448879" y="3037027"/>
            <a:ext cx="3114781" cy="532778"/>
            <a:chOff x="7576429" y="2793272"/>
            <a:chExt cx="3114781" cy="532778"/>
          </a:xfrm>
          <a:solidFill>
            <a:schemeClr val="accent1">
              <a:lumMod val="50000"/>
            </a:schemeClr>
          </a:solidFill>
        </p:grpSpPr>
        <p:sp>
          <p:nvSpPr>
            <p:cNvPr id="215" name="Freeform 214"/>
            <p:cNvSpPr>
              <a:spLocks noEditPoints="1"/>
            </p:cNvSpPr>
            <p:nvPr/>
          </p:nvSpPr>
          <p:spPr bwMode="auto">
            <a:xfrm flipH="1">
              <a:off x="8534770"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latin typeface="Segoe UI"/>
              </a:endParaRPr>
            </a:p>
          </p:txBody>
        </p:sp>
        <p:sp>
          <p:nvSpPr>
            <p:cNvPr id="216" name="Freeform 215"/>
            <p:cNvSpPr>
              <a:spLocks noEditPoints="1"/>
            </p:cNvSpPr>
            <p:nvPr/>
          </p:nvSpPr>
          <p:spPr bwMode="auto">
            <a:xfrm flipH="1">
              <a:off x="8056130" y="2798800"/>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latin typeface="Segoe UI"/>
              </a:endParaRPr>
            </a:p>
          </p:txBody>
        </p:sp>
        <p:sp>
          <p:nvSpPr>
            <p:cNvPr id="217" name="Freeform 216"/>
            <p:cNvSpPr>
              <a:spLocks noEditPoints="1"/>
            </p:cNvSpPr>
            <p:nvPr/>
          </p:nvSpPr>
          <p:spPr bwMode="auto">
            <a:xfrm flipH="1">
              <a:off x="9014471"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latin typeface="Segoe UI"/>
              </a:endParaRPr>
            </a:p>
          </p:txBody>
        </p:sp>
        <p:sp>
          <p:nvSpPr>
            <p:cNvPr id="218" name="Freeform 217"/>
            <p:cNvSpPr>
              <a:spLocks noEditPoints="1"/>
            </p:cNvSpPr>
            <p:nvPr/>
          </p:nvSpPr>
          <p:spPr bwMode="auto">
            <a:xfrm flipH="1">
              <a:off x="9492050" y="2793272"/>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latin typeface="Segoe UI"/>
              </a:endParaRPr>
            </a:p>
          </p:txBody>
        </p:sp>
        <p:sp>
          <p:nvSpPr>
            <p:cNvPr id="219" name="Freeform 218"/>
            <p:cNvSpPr>
              <a:spLocks noEditPoints="1"/>
            </p:cNvSpPr>
            <p:nvPr/>
          </p:nvSpPr>
          <p:spPr bwMode="auto">
            <a:xfrm flipH="1">
              <a:off x="10248033"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latin typeface="Segoe UI"/>
              </a:endParaRPr>
            </a:p>
          </p:txBody>
        </p:sp>
        <p:grpSp>
          <p:nvGrpSpPr>
            <p:cNvPr id="220" name="Group 219"/>
            <p:cNvGrpSpPr/>
            <p:nvPr/>
          </p:nvGrpSpPr>
          <p:grpSpPr>
            <a:xfrm>
              <a:off x="9965381" y="3181348"/>
              <a:ext cx="252040" cy="77338"/>
              <a:chOff x="9604870" y="2914684"/>
              <a:chExt cx="252040" cy="77338"/>
            </a:xfrm>
            <a:grpFill/>
          </p:grpSpPr>
          <p:sp>
            <p:nvSpPr>
              <p:cNvPr id="222" name="Oval 221"/>
              <p:cNvSpPr/>
              <p:nvPr/>
            </p:nvSpPr>
            <p:spPr bwMode="auto">
              <a:xfrm>
                <a:off x="9604870"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3" name="Oval 222"/>
              <p:cNvSpPr/>
              <p:nvPr/>
            </p:nvSpPr>
            <p:spPr bwMode="auto">
              <a:xfrm>
                <a:off x="9779572"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Oval 223"/>
              <p:cNvSpPr/>
              <p:nvPr/>
            </p:nvSpPr>
            <p:spPr bwMode="auto">
              <a:xfrm>
                <a:off x="9692221"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1" name="Freeform 220"/>
            <p:cNvSpPr>
              <a:spLocks noEditPoints="1"/>
            </p:cNvSpPr>
            <p:nvPr/>
          </p:nvSpPr>
          <p:spPr bwMode="auto">
            <a:xfrm flipH="1">
              <a:off x="7576429"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latin typeface="Segoe UI"/>
              </a:endParaRPr>
            </a:p>
          </p:txBody>
        </p:sp>
      </p:grpSp>
      <p:grpSp>
        <p:nvGrpSpPr>
          <p:cNvPr id="225" name="Group 224"/>
          <p:cNvGrpSpPr/>
          <p:nvPr/>
        </p:nvGrpSpPr>
        <p:grpSpPr>
          <a:xfrm>
            <a:off x="10126316" y="5524007"/>
            <a:ext cx="497664" cy="855981"/>
            <a:chOff x="10338712" y="5089668"/>
            <a:chExt cx="515205" cy="886151"/>
          </a:xfrm>
        </p:grpSpPr>
        <p:grpSp>
          <p:nvGrpSpPr>
            <p:cNvPr id="226" name="Group 225"/>
            <p:cNvGrpSpPr/>
            <p:nvPr/>
          </p:nvGrpSpPr>
          <p:grpSpPr>
            <a:xfrm>
              <a:off x="10338712" y="5089668"/>
              <a:ext cx="515205" cy="886151"/>
              <a:chOff x="6416654" y="4806210"/>
              <a:chExt cx="515205" cy="886151"/>
            </a:xfrm>
          </p:grpSpPr>
          <p:sp>
            <p:nvSpPr>
              <p:cNvPr id="22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27" name="Picture 226"/>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230" name="Group 229"/>
          <p:cNvGrpSpPr/>
          <p:nvPr/>
        </p:nvGrpSpPr>
        <p:grpSpPr>
          <a:xfrm>
            <a:off x="9153096" y="5815090"/>
            <a:ext cx="1193431" cy="732694"/>
            <a:chOff x="9569763" y="4967623"/>
            <a:chExt cx="1374321" cy="843750"/>
          </a:xfrm>
        </p:grpSpPr>
        <p:grpSp>
          <p:nvGrpSpPr>
            <p:cNvPr id="231" name="Group 230"/>
            <p:cNvGrpSpPr/>
            <p:nvPr/>
          </p:nvGrpSpPr>
          <p:grpSpPr>
            <a:xfrm>
              <a:off x="9569763" y="5074261"/>
              <a:ext cx="1374321" cy="737112"/>
              <a:chOff x="5728342" y="5129758"/>
              <a:chExt cx="1048955" cy="562603"/>
            </a:xfrm>
          </p:grpSpPr>
          <p:sp>
            <p:nvSpPr>
              <p:cNvPr id="233"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32" name="Picture 231"/>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235" name="Group 234"/>
          <p:cNvGrpSpPr/>
          <p:nvPr/>
        </p:nvGrpSpPr>
        <p:grpSpPr>
          <a:xfrm>
            <a:off x="11192404" y="5596760"/>
            <a:ext cx="482715" cy="830268"/>
            <a:chOff x="10573591" y="4721486"/>
            <a:chExt cx="515205" cy="886151"/>
          </a:xfrm>
        </p:grpSpPr>
        <p:grpSp>
          <p:nvGrpSpPr>
            <p:cNvPr id="236" name="Group 235"/>
            <p:cNvGrpSpPr/>
            <p:nvPr/>
          </p:nvGrpSpPr>
          <p:grpSpPr>
            <a:xfrm>
              <a:off x="10573591" y="4721486"/>
              <a:ext cx="515205" cy="886151"/>
              <a:chOff x="6416654" y="4806210"/>
              <a:chExt cx="515205" cy="886151"/>
            </a:xfrm>
          </p:grpSpPr>
          <p:sp>
            <p:nvSpPr>
              <p:cNvPr id="23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latin typeface="Segoe UI"/>
                </a:endParaRPr>
              </a:p>
            </p:txBody>
          </p:sp>
          <p:sp>
            <p:nvSpPr>
              <p:cNvPr id="23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latin typeface="Segoe UI"/>
                </a:endParaRPr>
              </a:p>
            </p:txBody>
          </p:sp>
        </p:grpSp>
        <p:pic>
          <p:nvPicPr>
            <p:cNvPr id="237" name="Picture 23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240" name="Group 239"/>
          <p:cNvGrpSpPr/>
          <p:nvPr/>
        </p:nvGrpSpPr>
        <p:grpSpPr>
          <a:xfrm>
            <a:off x="10447487" y="5921922"/>
            <a:ext cx="975755" cy="616531"/>
            <a:chOff x="10944081" y="5157606"/>
            <a:chExt cx="1010147" cy="638261"/>
          </a:xfrm>
        </p:grpSpPr>
        <p:grpSp>
          <p:nvGrpSpPr>
            <p:cNvPr id="241" name="Group 240"/>
            <p:cNvGrpSpPr/>
            <p:nvPr/>
          </p:nvGrpSpPr>
          <p:grpSpPr>
            <a:xfrm>
              <a:off x="10944081" y="5157606"/>
              <a:ext cx="1010147" cy="638261"/>
              <a:chOff x="9923939" y="904037"/>
              <a:chExt cx="724336" cy="457671"/>
            </a:xfrm>
          </p:grpSpPr>
          <p:sp>
            <p:nvSpPr>
              <p:cNvPr id="243"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44"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pic>
          <p:nvPicPr>
            <p:cNvPr id="242" name="Picture 241"/>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pic>
        <p:nvPicPr>
          <p:cNvPr id="245" name="Picture 24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7220084" y="510449"/>
            <a:ext cx="4119513" cy="1780106"/>
          </a:xfrm>
          <a:prstGeom prst="rect">
            <a:avLst/>
          </a:prstGeom>
        </p:spPr>
      </p:pic>
      <p:pic>
        <p:nvPicPr>
          <p:cNvPr id="246" name="Picture 24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gray">
          <a:xfrm>
            <a:off x="7967738" y="4003031"/>
            <a:ext cx="4159795" cy="1513665"/>
          </a:xfrm>
          <a:prstGeom prst="rect">
            <a:avLst/>
          </a:prstGeom>
        </p:spPr>
      </p:pic>
    </p:spTree>
    <p:extLst>
      <p:ext uri="{BB962C8B-B14F-4D97-AF65-F5344CB8AC3E}">
        <p14:creationId xmlns:p14="http://schemas.microsoft.com/office/powerpoint/2010/main" val="11573733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192000" cy="812800"/>
          </a:xfrm>
        </p:spPr>
        <p:txBody>
          <a:bodyPr/>
          <a:lstStyle/>
          <a:p>
            <a:r>
              <a:rPr lang="en-US" dirty="0"/>
              <a:t>A Server is not a machine</a:t>
            </a:r>
          </a:p>
        </p:txBody>
      </p:sp>
      <p:grpSp>
        <p:nvGrpSpPr>
          <p:cNvPr id="13" name="Group 12"/>
          <p:cNvGrpSpPr/>
          <p:nvPr/>
        </p:nvGrpSpPr>
        <p:grpSpPr>
          <a:xfrm>
            <a:off x="2413000" y="665516"/>
            <a:ext cx="7352849" cy="5526968"/>
            <a:chOff x="2413000" y="1055545"/>
            <a:chExt cx="7352849" cy="5526968"/>
          </a:xfrm>
        </p:grpSpPr>
        <p:grpSp>
          <p:nvGrpSpPr>
            <p:cNvPr id="12" name="Group 11"/>
            <p:cNvGrpSpPr/>
            <p:nvPr/>
          </p:nvGrpSpPr>
          <p:grpSpPr>
            <a:xfrm>
              <a:off x="2413000" y="1055545"/>
              <a:ext cx="7352849" cy="2520000"/>
              <a:chOff x="2413000" y="1055545"/>
              <a:chExt cx="7352849" cy="2520000"/>
            </a:xfrm>
          </p:grpSpPr>
          <p:sp>
            <p:nvSpPr>
              <p:cNvPr id="6" name="Chevron 5"/>
              <p:cNvSpPr/>
              <p:nvPr/>
            </p:nvSpPr>
            <p:spPr bwMode="auto">
              <a:xfrm>
                <a:off x="5375039" y="1594584"/>
                <a:ext cx="1441922" cy="1441922"/>
              </a:xfrm>
              <a:prstGeom prst="chevron">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5" name="Rectangle 4"/>
              <p:cNvSpPr/>
              <p:nvPr/>
            </p:nvSpPr>
            <p:spPr bwMode="auto">
              <a:xfrm>
                <a:off x="2413000"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SQL Server</a:t>
                </a:r>
              </a:p>
            </p:txBody>
          </p:sp>
          <p:sp>
            <p:nvSpPr>
              <p:cNvPr id="8" name="Rectangle 7"/>
              <p:cNvSpPr/>
              <p:nvPr/>
            </p:nvSpPr>
            <p:spPr bwMode="auto">
              <a:xfrm>
                <a:off x="7245849"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Machine</a:t>
                </a:r>
              </a:p>
            </p:txBody>
          </p:sp>
        </p:grpSp>
        <p:grpSp>
          <p:nvGrpSpPr>
            <p:cNvPr id="7" name="Group 6"/>
            <p:cNvGrpSpPr/>
            <p:nvPr/>
          </p:nvGrpSpPr>
          <p:grpSpPr>
            <a:xfrm>
              <a:off x="2415552" y="4062513"/>
              <a:ext cx="7350295" cy="2520000"/>
              <a:chOff x="2415552" y="3539999"/>
              <a:chExt cx="7350295" cy="2520000"/>
            </a:xfrm>
          </p:grpSpPr>
          <p:sp>
            <p:nvSpPr>
              <p:cNvPr id="10" name="Chevron 9"/>
              <p:cNvSpPr/>
              <p:nvPr/>
            </p:nvSpPr>
            <p:spPr bwMode="auto">
              <a:xfrm>
                <a:off x="5375039" y="4079038"/>
                <a:ext cx="1441922" cy="1441922"/>
              </a:xfrm>
              <a:prstGeom prst="chevron">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9" name="Rectangle 8"/>
              <p:cNvSpPr/>
              <p:nvPr/>
            </p:nvSpPr>
            <p:spPr bwMode="auto">
              <a:xfrm>
                <a:off x="2415552"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Azure</a:t>
                </a:r>
              </a:p>
              <a:p>
                <a:pPr algn="ctr" defTabSz="914099"/>
                <a:r>
                  <a:rPr lang="en-US" sz="4000" b="1" dirty="0">
                    <a:gradFill>
                      <a:gsLst>
                        <a:gs pos="0">
                          <a:srgbClr val="FFFFFF"/>
                        </a:gs>
                        <a:gs pos="100000">
                          <a:srgbClr val="FFFFFF"/>
                        </a:gs>
                      </a:gsLst>
                      <a:lin ang="5400000" scaled="0"/>
                    </a:gradFill>
                    <a:latin typeface="+mj-lt"/>
                  </a:rPr>
                  <a:t>SQL Database Server</a:t>
                </a:r>
              </a:p>
            </p:txBody>
          </p:sp>
          <p:sp>
            <p:nvSpPr>
              <p:cNvPr id="11" name="Rectangle 10"/>
              <p:cNvSpPr/>
              <p:nvPr/>
            </p:nvSpPr>
            <p:spPr bwMode="auto">
              <a:xfrm>
                <a:off x="7245847"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7245847" y="2785406"/>
            <a:ext cx="2520000" cy="400110"/>
          </a:xfrm>
          <a:prstGeom prst="rect">
            <a:avLst/>
          </a:prstGeom>
        </p:spPr>
        <p:txBody>
          <a:bodyPr wrap="square">
            <a:spAutoFit/>
          </a:bodyPr>
          <a:lstStyle/>
          <a:p>
            <a:pPr algn="ctr"/>
            <a:r>
              <a:rPr lang="en-US" sz="2000" b="1" dirty="0">
                <a:gradFill>
                  <a:gsLst>
                    <a:gs pos="0">
                      <a:srgbClr val="FFFFFF"/>
                    </a:gs>
                    <a:gs pos="100000">
                      <a:srgbClr val="FFFFFF"/>
                    </a:gs>
                  </a:gsLst>
                  <a:lin ang="5400000" scaled="0"/>
                </a:gradFill>
                <a:latin typeface="+mj-lt"/>
              </a:rPr>
              <a:t>(Physical/VM)</a:t>
            </a:r>
          </a:p>
        </p:txBody>
      </p:sp>
      <p:pic>
        <p:nvPicPr>
          <p:cNvPr id="14" name="Picture 1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728922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spc="-51" dirty="0">
                <a:solidFill>
                  <a:schemeClr val="bg2"/>
                </a:solidFill>
                <a:latin typeface="+mj-lt"/>
              </a:rPr>
              <a:t>Scale out with </a:t>
            </a:r>
            <a:r>
              <a:rPr lang="en-US" sz="4400" spc="-51" dirty="0" err="1">
                <a:solidFill>
                  <a:schemeClr val="bg2"/>
                </a:solidFill>
                <a:latin typeface="+mj-lt"/>
              </a:rPr>
              <a:t>ElasticScale</a:t>
            </a:r>
            <a:endParaRPr lang="en-US" sz="4400" spc="-51" dirty="0">
              <a:solidFill>
                <a:schemeClr val="bg2"/>
              </a:solidFill>
              <a:latin typeface="+mj-lt"/>
            </a:endParaRPr>
          </a:p>
          <a:p>
            <a:pPr marL="252000" lvl="1" indent="0" defTabSz="914325">
              <a:spcBef>
                <a:spcPts val="1200"/>
              </a:spcBef>
              <a:buNone/>
            </a:pPr>
            <a:r>
              <a:rPr lang="en-US" sz="4400" spc="-51" dirty="0">
                <a:solidFill>
                  <a:schemeClr val="bg2"/>
                </a:solidFill>
                <a:latin typeface="+mj-lt"/>
              </a:rPr>
              <a:t>Built-in regional database replicas for additional protection</a:t>
            </a:r>
          </a:p>
          <a:p>
            <a:pPr marL="252000" lvl="1" indent="0" defTabSz="914325">
              <a:spcBef>
                <a:spcPts val="1200"/>
              </a:spcBef>
              <a:buNone/>
            </a:pPr>
            <a:r>
              <a:rPr lang="en-US" sz="4400" spc="-51" dirty="0">
                <a:solidFill>
                  <a:schemeClr val="bg2"/>
                </a:solidFill>
                <a:latin typeface="+mj-lt"/>
              </a:rPr>
              <a:t>Uptime SLA of 99.99%</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9"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The Basics</a:t>
            </a:r>
          </a:p>
        </p:txBody>
      </p:sp>
    </p:spTree>
    <p:extLst>
      <p:ext uri="{BB962C8B-B14F-4D97-AF65-F5344CB8AC3E}">
        <p14:creationId xmlns:p14="http://schemas.microsoft.com/office/powerpoint/2010/main" val="34259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SQL Database</a:t>
            </a:r>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5620419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lstStyle/>
          <a:p>
            <a:r>
              <a:rPr lang="en-US" dirty="0"/>
              <a:t>Blob Storage Concepts</a:t>
            </a:r>
          </a:p>
        </p:txBody>
      </p:sp>
      <p:sp>
        <p:nvSpPr>
          <p:cNvPr id="66" name="Rounded Rectangle 65"/>
          <p:cNvSpPr/>
          <p:nvPr/>
        </p:nvSpPr>
        <p:spPr>
          <a:xfrm>
            <a:off x="6160441"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587136"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1081963"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175223" y="1136378"/>
            <a:ext cx="9791004" cy="457200"/>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defTabSz="914061" fontAlgn="base">
              <a:spcBef>
                <a:spcPct val="0"/>
              </a:spcBef>
              <a:spcAft>
                <a:spcPct val="0"/>
              </a:spcAft>
            </a:pPr>
            <a:r>
              <a:rPr lang="en-US" sz="2000" dirty="0">
                <a:solidFill>
                  <a:srgbClr val="FFFFFF">
                    <a:alpha val="99000"/>
                  </a:srgbClr>
                </a:solidFill>
                <a:latin typeface="Consolas" pitchFamily="49" charset="0"/>
                <a:cs typeface="Consolas" pitchFamily="49" charset="0"/>
              </a:rPr>
              <a:t>http://{account}.</a:t>
            </a:r>
            <a:r>
              <a:rPr lang="en-US" sz="2000" i="1" dirty="0">
                <a:solidFill>
                  <a:srgbClr val="FFFFFF">
                    <a:alpha val="99000"/>
                  </a:srgbClr>
                </a:solidFill>
                <a:latin typeface="Consolas" pitchFamily="49" charset="0"/>
                <a:cs typeface="Consolas" pitchFamily="49" charset="0"/>
              </a:rPr>
              <a:t>blob.core.windows.net</a:t>
            </a:r>
            <a:r>
              <a:rPr lang="en-US" sz="2000" dirty="0">
                <a:solidFill>
                  <a:srgbClr val="FFFFFF">
                    <a:alpha val="99000"/>
                  </a:srgbClr>
                </a:solidFill>
                <a:latin typeface="Consolas" pitchFamily="49" charset="0"/>
                <a:cs typeface="Consolas" pitchFamily="49" charset="0"/>
              </a:rPr>
              <a:t>/{container}/{blobname}</a:t>
            </a:r>
          </a:p>
        </p:txBody>
      </p:sp>
      <p:sp>
        <p:nvSpPr>
          <p:cNvPr id="101" name="Down Arrow 100"/>
          <p:cNvSpPr/>
          <p:nvPr/>
        </p:nvSpPr>
        <p:spPr bwMode="auto">
          <a:xfrm rot="10800000">
            <a:off x="1700188" y="1507751"/>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2917701">
            <a:off x="5550609" y="1469990"/>
            <a:ext cx="302165" cy="46248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8492219" y="1803400"/>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Pages/Blocks</a:t>
            </a:r>
          </a:p>
        </p:txBody>
      </p:sp>
      <p:sp>
        <p:nvSpPr>
          <p:cNvPr id="103" name="Down Arrow 102"/>
          <p:cNvSpPr/>
          <p:nvPr/>
        </p:nvSpPr>
        <p:spPr bwMode="auto">
          <a:xfrm rot="12330302">
            <a:off x="7722944" y="1493579"/>
            <a:ext cx="302165" cy="387925"/>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858809" y="4551219"/>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848419"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519558" y="423065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chemeClr val="lt1">
                    <a:alpha val="99000"/>
                  </a:schemeClr>
                </a:solidFill>
              </a:rPr>
              <a:t>contoso</a:t>
            </a:r>
            <a:endParaRPr lang="en-US" sz="2000" dirty="0">
              <a:solidFill>
                <a:schemeClr val="lt1">
                  <a:alpha val="99000"/>
                </a:schemeClr>
              </a:solidFill>
            </a:endParaRPr>
          </a:p>
        </p:txBody>
      </p:sp>
      <p:cxnSp>
        <p:nvCxnSpPr>
          <p:cNvPr id="119" name="Straight Connector 118"/>
          <p:cNvCxnSpPr/>
          <p:nvPr/>
        </p:nvCxnSpPr>
        <p:spPr>
          <a:xfrm>
            <a:off x="5456536"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383801" y="3709555"/>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383800"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888010"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877618" y="3737075"/>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6467854"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PIC01.JPG</a:t>
            </a:r>
          </a:p>
        </p:txBody>
      </p:sp>
      <p:sp>
        <p:nvSpPr>
          <p:cNvPr id="111" name="Rounded Rectangle 18"/>
          <p:cNvSpPr/>
          <p:nvPr/>
        </p:nvSpPr>
        <p:spPr>
          <a:xfrm>
            <a:off x="8888639" y="3385646"/>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5" name="Rectangle 114"/>
          <p:cNvSpPr/>
          <p:nvPr/>
        </p:nvSpPr>
        <p:spPr>
          <a:xfrm>
            <a:off x="8888429"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7" name="Rectangle 116"/>
          <p:cNvSpPr/>
          <p:nvPr/>
        </p:nvSpPr>
        <p:spPr>
          <a:xfrm>
            <a:off x="6467853"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PIC02.JPG</a:t>
            </a:r>
          </a:p>
        </p:txBody>
      </p:sp>
      <p:sp>
        <p:nvSpPr>
          <p:cNvPr id="79" name="Rectangle 78"/>
          <p:cNvSpPr/>
          <p:nvPr/>
        </p:nvSpPr>
        <p:spPr>
          <a:xfrm>
            <a:off x="4083070"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images</a:t>
            </a:r>
          </a:p>
        </p:txBody>
      </p:sp>
      <p:sp>
        <p:nvSpPr>
          <p:cNvPr id="98" name="Rounded Rectangle 97"/>
          <p:cNvSpPr/>
          <p:nvPr/>
        </p:nvSpPr>
        <p:spPr>
          <a:xfrm>
            <a:off x="6467854"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VID1.AVI</a:t>
            </a:r>
          </a:p>
        </p:txBody>
      </p:sp>
      <p:sp>
        <p:nvSpPr>
          <p:cNvPr id="92" name="Rectangle 91"/>
          <p:cNvSpPr/>
          <p:nvPr/>
        </p:nvSpPr>
        <p:spPr>
          <a:xfrm>
            <a:off x="4083071"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videos</a:t>
            </a:r>
          </a:p>
        </p:txBody>
      </p:sp>
    </p:spTree>
    <p:extLst>
      <p:ext uri="{BB962C8B-B14F-4D97-AF65-F5344CB8AC3E}">
        <p14:creationId xmlns:p14="http://schemas.microsoft.com/office/powerpoint/2010/main" val="252430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par>
                                <p:cTn id="13" presetID="10"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10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2000" tmFilter="0, 0; .2, .5; .8, .5; 1, 0"/>
                                        <p:tgtEl>
                                          <p:spTgt spid="69"/>
                                        </p:tgtEl>
                                      </p:cBhvr>
                                    </p:animEffect>
                                    <p:animScale>
                                      <p:cBhvr>
                                        <p:cTn id="20" dur="1000" autoRev="1" fill="hold"/>
                                        <p:tgtEl>
                                          <p:spTgt spid="69"/>
                                        </p:tgtEl>
                                      </p:cBhvr>
                                      <p:by x="105000" y="105000"/>
                                    </p:animScale>
                                  </p:childTnLst>
                                </p:cTn>
                              </p:par>
                              <p:par>
                                <p:cTn id="21" presetID="10"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1000"/>
                                        <p:tgtEl>
                                          <p:spTgt spid="102"/>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2000" tmFilter="0, 0; .2, .5; .8, .5; 1, 0"/>
                                        <p:tgtEl>
                                          <p:spTgt spid="66"/>
                                        </p:tgtEl>
                                      </p:cBhvr>
                                    </p:animEffect>
                                    <p:animScale>
                                      <p:cBhvr>
                                        <p:cTn id="28" dur="1000" autoRev="1" fill="hold"/>
                                        <p:tgtEl>
                                          <p:spTgt spid="66"/>
                                        </p:tgtEl>
                                      </p:cBhvr>
                                      <p:by x="105000" y="105000"/>
                                    </p:animScale>
                                  </p:childTnLst>
                                </p:cTn>
                              </p:par>
                              <p:par>
                                <p:cTn id="29" presetID="10"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fade">
                                      <p:cBhvr>
                                        <p:cTn id="31"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p:bldP spid="101" grpId="0" animBg="1"/>
      <p:bldP spid="102" grpId="0" animBg="1"/>
      <p:bldP spid="10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a:gradFill>
                  <a:gsLst>
                    <a:gs pos="85000">
                      <a:srgbClr val="FFFFFF"/>
                    </a:gs>
                    <a:gs pos="0">
                      <a:srgbClr val="FFFFFF"/>
                    </a:gs>
                  </a:gsLst>
                  <a:lin ang="5400000" scaled="0"/>
                </a:gradFill>
              </a:rPr>
              <a:t>Virtual</a:t>
            </a: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a:gradFill>
                  <a:gsLst>
                    <a:gs pos="85000">
                      <a:srgbClr val="FFFFFF"/>
                    </a:gs>
                    <a:gs pos="0">
                      <a:srgbClr val="FFFFFF"/>
                    </a:gs>
                  </a:gsLst>
                  <a:lin ang="5400000" scaled="0"/>
                </a:gradFill>
              </a:rPr>
              <a:t>PaaS</a:t>
            </a: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a:solidFill>
                  <a:schemeClr val="bg1"/>
                </a:solidFill>
                <a:latin typeface="+mj-lt"/>
                <a:ea typeface="+mj-ea"/>
                <a:cs typeface="+mj-cs"/>
              </a:rPr>
              <a:t>From private to public 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Microsoft Relational Storage Options</a:t>
            </a:r>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98857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normAutofit fontScale="85000" lnSpcReduction="10000"/>
          </a:bodyPr>
          <a:lstStyle/>
          <a:p>
            <a:pPr>
              <a:lnSpc>
                <a:spcPct val="100000"/>
              </a:lnSpc>
              <a:spcBef>
                <a:spcPts val="0"/>
              </a:spcBef>
            </a:pPr>
            <a:r>
              <a:rPr lang="en-US" dirty="0"/>
              <a:t>Starting with the basics</a:t>
            </a:r>
          </a:p>
        </p:txBody>
      </p:sp>
      <p:sp>
        <p:nvSpPr>
          <p:cNvPr id="3" name="Title 2"/>
          <p:cNvSpPr>
            <a:spLocks noGrp="1"/>
          </p:cNvSpPr>
          <p:nvPr>
            <p:ph type="title"/>
          </p:nvPr>
        </p:nvSpPr>
        <p:spPr>
          <a:prstGeom prst="rect">
            <a:avLst/>
          </a:prstGeom>
        </p:spPr>
        <p:txBody>
          <a:bodyPr/>
          <a:lstStyle/>
          <a:p>
            <a:r>
              <a:rPr lang="en-US" dirty="0">
                <a:solidFill>
                  <a:schemeClr val="bg1"/>
                </a:solidFill>
              </a:rPr>
              <a:t>Architecture</a:t>
            </a:r>
          </a:p>
        </p:txBody>
      </p:sp>
    </p:spTree>
    <p:extLst>
      <p:ext uri="{BB962C8B-B14F-4D97-AF65-F5344CB8AC3E}">
        <p14:creationId xmlns:p14="http://schemas.microsoft.com/office/powerpoint/2010/main" val="99700635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is not a machine</a:t>
            </a:r>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16453850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93031179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solidFill>
                  <a:srgbClr val="0072C6"/>
                </a:solidFill>
              </a:rPr>
              <a:t>SQL Database The 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238446158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Applications communicate directly 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2338862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Gateway between Client layer</a:t>
            </a:r>
            <a:br>
              <a:rPr lang="en-US" sz="3600" spc="-51" dirty="0">
                <a:solidFill>
                  <a:schemeClr val="bg2"/>
                </a:solidFill>
                <a:latin typeface="+mj-lt"/>
              </a:rPr>
            </a:br>
            <a:r>
              <a:rPr lang="en-US" sz="3600" spc="-51" dirty="0">
                <a:solidFill>
                  <a:schemeClr val="bg2"/>
                </a:solidFill>
                <a:latin typeface="+mj-lt"/>
              </a:rPr>
              <a:t>and Platform layer.</a:t>
            </a: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2440808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Includes physical servicers</a:t>
            </a:r>
            <a:br>
              <a:rPr lang="en-US" sz="3600" spc="-51" dirty="0">
                <a:solidFill>
                  <a:schemeClr val="bg2"/>
                </a:solidFill>
                <a:latin typeface="+mj-lt"/>
              </a:rPr>
            </a:br>
            <a:r>
              <a:rPr lang="en-US" sz="3600" spc="-51" dirty="0">
                <a:solidFill>
                  <a:schemeClr val="bg2"/>
                </a:solidFill>
                <a:latin typeface="+mj-lt"/>
              </a:rPr>
              <a:t>and services that support</a:t>
            </a:r>
            <a:br>
              <a:rPr lang="en-US" sz="3600" spc="-51" dirty="0">
                <a:solidFill>
                  <a:schemeClr val="bg2"/>
                </a:solidFill>
                <a:latin typeface="+mj-lt"/>
              </a:rPr>
            </a:br>
            <a:r>
              <a:rPr lang="en-US" sz="3600" spc="-51" dirty="0">
                <a:solidFill>
                  <a:schemeClr val="bg2"/>
                </a:solidFill>
                <a:latin typeface="+mj-lt"/>
              </a:rPr>
              <a:t>the Services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143483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a:solidFill>
                  <a:schemeClr val="bg2"/>
                </a:solidFill>
                <a:latin typeface="+mj-lt"/>
              </a:rPr>
              <a:t>Administration of the physical 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605028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Works – Architecture of the Service</a:t>
            </a:r>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a:solidFill>
                  <a:schemeClr val="bg2"/>
                </a:solidFill>
                <a:latin typeface="+mj-lt"/>
              </a:rPr>
              <a:t>Microsoft Azure</a:t>
            </a:r>
            <a:br>
              <a:rPr lang="en-US" sz="5400" spc="-51" dirty="0">
                <a:solidFill>
                  <a:schemeClr val="bg2"/>
                </a:solidFill>
                <a:latin typeface="+mj-lt"/>
              </a:rPr>
            </a:br>
            <a:r>
              <a:rPr lang="en-US" sz="5400" spc="-51" dirty="0">
                <a:solidFill>
                  <a:schemeClr val="bg2"/>
                </a:solidFill>
                <a:latin typeface="+mj-lt"/>
              </a:rPr>
              <a:t>SQL Database</a:t>
            </a:r>
          </a:p>
          <a:p>
            <a:pPr marL="3175" lvl="1" indent="0" defTabSz="914325">
              <a:spcBef>
                <a:spcPts val="600"/>
              </a:spcBef>
              <a:buNone/>
            </a:pPr>
            <a:r>
              <a:rPr lang="en-US" sz="5400" spc="-51" dirty="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29188897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Containers</a:t>
            </a:r>
          </a:p>
        </p:txBody>
      </p:sp>
      <p:sp>
        <p:nvSpPr>
          <p:cNvPr id="3" name="Content Placeholder 2"/>
          <p:cNvSpPr>
            <a:spLocks noGrp="1"/>
          </p:cNvSpPr>
          <p:nvPr>
            <p:ph sz="quarter" idx="10"/>
          </p:nvPr>
        </p:nvSpPr>
        <p:spPr>
          <a:xfrm>
            <a:off x="274638" y="1813844"/>
            <a:ext cx="9977437" cy="3099469"/>
          </a:xfrm>
        </p:spPr>
        <p:txBody>
          <a:bodyPr anchor="t"/>
          <a:lstStyle/>
          <a:p>
            <a:r>
              <a:rPr lang="en-US" sz="2800" dirty="0">
                <a:latin typeface="Segoe UI Light" charset="0"/>
              </a:rPr>
              <a:t>Multiple Containers per Account (unlimited number)</a:t>
            </a:r>
          </a:p>
          <a:p>
            <a:r>
              <a:rPr lang="en-US" sz="2800" dirty="0"/>
              <a:t>A container holds a set of blobs</a:t>
            </a:r>
          </a:p>
          <a:p>
            <a:r>
              <a:rPr lang="en-US" sz="2800" dirty="0"/>
              <a:t>Set access policies at the container level </a:t>
            </a:r>
          </a:p>
          <a:p>
            <a:r>
              <a:rPr lang="en-US" sz="2800" dirty="0"/>
              <a:t>Associate Metadata with Container</a:t>
            </a:r>
          </a:p>
          <a:p>
            <a:r>
              <a:rPr lang="en-US" sz="2800" dirty="0"/>
              <a:t>List the blobs in a container</a:t>
            </a:r>
          </a:p>
          <a:p>
            <a:r>
              <a:rPr lang="en-US" sz="2800" dirty="0"/>
              <a:t>Including Blob Metadata and MD5 </a:t>
            </a:r>
            <a:br>
              <a:rPr lang="en-US" sz="2800" dirty="0"/>
            </a:br>
            <a:r>
              <a:rPr lang="en-US" sz="2800" dirty="0"/>
              <a:t>	no search on metadata WHERE </a:t>
            </a:r>
            <a:r>
              <a:rPr lang="en-US" sz="2800" dirty="0" err="1"/>
              <a:t>MetadataValue</a:t>
            </a:r>
            <a:r>
              <a:rPr lang="en-US" sz="2800" dirty="0"/>
              <a:t> = ?</a:t>
            </a:r>
          </a:p>
          <a:p>
            <a:endParaRPr lang="en-US" sz="2800" dirty="0"/>
          </a:p>
        </p:txBody>
      </p:sp>
    </p:spTree>
    <p:extLst>
      <p:ext uri="{BB962C8B-B14F-4D97-AF65-F5344CB8AC3E}">
        <p14:creationId xmlns:p14="http://schemas.microsoft.com/office/powerpoint/2010/main" val="337727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Database Server</a:t>
            </a:r>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3782439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a:solidFill>
                  <a:schemeClr val="bg1"/>
                </a:solidFill>
              </a:rPr>
              <a:t>Server Connectivity</a:t>
            </a:r>
          </a:p>
        </p:txBody>
      </p:sp>
    </p:spTree>
    <p:extLst>
      <p:ext uri="{BB962C8B-B14F-4D97-AF65-F5344CB8AC3E}">
        <p14:creationId xmlns:p14="http://schemas.microsoft.com/office/powerpoint/2010/main" val="3135680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956" y="664397"/>
            <a:ext cx="5209041" cy="3673807"/>
          </a:xfrm>
          <a:prstGeom prst="rect">
            <a:avLst/>
          </a:prstGeom>
        </p:spPr>
      </p:pic>
      <p:sp>
        <p:nvSpPr>
          <p:cNvPr id="6" name="Pentagon 5"/>
          <p:cNvSpPr/>
          <p:nvPr/>
        </p:nvSpPr>
        <p:spPr bwMode="auto">
          <a:xfrm>
            <a:off x="2940754" y="5396540"/>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latin typeface="Segoe UI Light (Headings)"/>
              </a:rPr>
              <a:t>Limit Exposure of Sensitive Data</a:t>
            </a:r>
          </a:p>
        </p:txBody>
      </p:sp>
      <p:sp>
        <p:nvSpPr>
          <p:cNvPr id="5" name="Pentagon 4"/>
          <p:cNvSpPr/>
          <p:nvPr/>
        </p:nvSpPr>
        <p:spPr bwMode="auto">
          <a:xfrm>
            <a:off x="5065871" y="4439277"/>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a:solidFill>
                  <a:srgbClr val="343434"/>
                </a:solidFill>
                <a:latin typeface="Segoe UI Light" pitchFamily="34" charset="0"/>
              </a:rPr>
              <a:t>Protect Sensitive Data</a:t>
            </a:r>
          </a:p>
        </p:txBody>
      </p:sp>
      <p:sp>
        <p:nvSpPr>
          <p:cNvPr id="7" name="Content Placeholder 2"/>
          <p:cNvSpPr>
            <a:spLocks noGrp="1"/>
          </p:cNvSpPr>
          <p:nvPr>
            <p:ph sz="quarter" idx="10"/>
          </p:nvPr>
        </p:nvSpPr>
        <p:spPr>
          <a:xfrm>
            <a:off x="6207760" y="959037"/>
            <a:ext cx="5771516" cy="2190563"/>
          </a:xfrm>
        </p:spPr>
        <p:txBody>
          <a:bodyPr>
            <a:normAutofit fontScale="85000" lnSpcReduction="20000"/>
          </a:bodyPr>
          <a:lstStyle/>
          <a:p>
            <a:r>
              <a:rPr lang="en-US" sz="2400" dirty="0"/>
              <a:t>Limits sensitive data exposure </a:t>
            </a:r>
          </a:p>
          <a:p>
            <a:r>
              <a:rPr lang="en-US" sz="2400" dirty="0"/>
              <a:t>Prevents unauthorized access to data</a:t>
            </a:r>
          </a:p>
          <a:p>
            <a:r>
              <a:rPr lang="en-US" sz="2400" dirty="0"/>
              <a:t>Policy-based security – no changes to data or application</a:t>
            </a:r>
          </a:p>
          <a:p>
            <a:r>
              <a:rPr lang="en-US" sz="2400" dirty="0"/>
              <a:t>Meet regulatory compliance</a:t>
            </a:r>
          </a:p>
          <a:p>
            <a:r>
              <a:rPr lang="en-US" sz="2400" dirty="0"/>
              <a:t>Dev/Test production data without compromising data</a:t>
            </a:r>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spc="-51" dirty="0">
                <a:solidFill>
                  <a:srgbClr val="0072C6"/>
                </a:solidFill>
              </a:rPr>
              <a:t>Dynamic Data Masking</a:t>
            </a:r>
            <a:endParaRPr lang="en-US" dirty="0">
              <a:solidFill>
                <a:srgbClr val="0072C6"/>
              </a:solidFill>
            </a:endParaRPr>
          </a:p>
        </p:txBody>
      </p:sp>
    </p:spTree>
    <p:extLst>
      <p:ext uri="{BB962C8B-B14F-4D97-AF65-F5344CB8AC3E}">
        <p14:creationId xmlns:p14="http://schemas.microsoft.com/office/powerpoint/2010/main" val="322986166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3399631" y="5663682"/>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latin typeface="Segoe UI Light (Headings)"/>
              </a:rPr>
              <a:t>Encrypt and Protect Database</a:t>
            </a:r>
          </a:p>
        </p:txBody>
      </p:sp>
      <p:sp>
        <p:nvSpPr>
          <p:cNvPr id="7" name="Content Placeholder 2"/>
          <p:cNvSpPr>
            <a:spLocks noGrp="1"/>
          </p:cNvSpPr>
          <p:nvPr>
            <p:ph sz="quarter" idx="10"/>
          </p:nvPr>
        </p:nvSpPr>
        <p:spPr>
          <a:xfrm>
            <a:off x="3932238" y="1180783"/>
            <a:ext cx="6075998" cy="3498980"/>
          </a:xfrm>
        </p:spPr>
        <p:txBody>
          <a:bodyPr/>
          <a:lstStyle/>
          <a:p>
            <a:r>
              <a:rPr lang="en-US" sz="2400" dirty="0"/>
              <a:t>Encrypted database, backups, and transaction log at rest</a:t>
            </a:r>
          </a:p>
          <a:p>
            <a:r>
              <a:rPr lang="en-US" sz="2400" dirty="0"/>
              <a:t>2-click provisioning </a:t>
            </a:r>
          </a:p>
          <a:p>
            <a:r>
              <a:rPr lang="en-US" sz="2400" dirty="0"/>
              <a:t>Reduced attack surface area</a:t>
            </a:r>
          </a:p>
          <a:p>
            <a:r>
              <a:rPr lang="en-US" sz="2400" dirty="0"/>
              <a:t>No code changes to existing applications</a:t>
            </a:r>
          </a:p>
          <a:p>
            <a:r>
              <a:rPr lang="en-US" sz="2400" dirty="0"/>
              <a:t>Database encryption key - AES-256 </a:t>
            </a:r>
          </a:p>
          <a:p>
            <a:r>
              <a:rPr lang="en-US" sz="2400" dirty="0"/>
              <a:t>Meet regulatory compliance</a:t>
            </a:r>
          </a:p>
          <a:p>
            <a:r>
              <a:rPr lang="en-US" sz="2400" dirty="0"/>
              <a:t>Accelerated hardware encryption</a:t>
            </a:r>
          </a:p>
          <a:p>
            <a:endParaRPr lang="en-US" sz="2400" dirty="0"/>
          </a:p>
          <a:p>
            <a:pPr marL="0" indent="0">
              <a:buNone/>
            </a:pPr>
            <a:endParaRPr lang="en-US" sz="2400" dirty="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Transparent Data Encryption (TDE)</a:t>
            </a:r>
          </a:p>
        </p:txBody>
      </p:sp>
      <p:pic>
        <p:nvPicPr>
          <p:cNvPr id="2" name="Picture 1"/>
          <p:cNvPicPr>
            <a:picLocks noChangeAspect="1"/>
          </p:cNvPicPr>
          <p:nvPr/>
        </p:nvPicPr>
        <p:blipFill>
          <a:blip r:embed="rId3"/>
          <a:stretch>
            <a:fillRect/>
          </a:stretch>
        </p:blipFill>
        <p:spPr>
          <a:xfrm>
            <a:off x="1375652" y="882203"/>
            <a:ext cx="2119388" cy="3910026"/>
          </a:xfrm>
          <a:prstGeom prst="rect">
            <a:avLst/>
          </a:prstGeom>
        </p:spPr>
      </p:pic>
    </p:spTree>
    <p:extLst>
      <p:ext uri="{BB962C8B-B14F-4D97-AF65-F5344CB8AC3E}">
        <p14:creationId xmlns:p14="http://schemas.microsoft.com/office/powerpoint/2010/main" val="115599454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Fine-grained Access Over Rows </a:t>
            </a:r>
          </a:p>
        </p:txBody>
      </p:sp>
      <p:sp>
        <p:nvSpPr>
          <p:cNvPr id="7" name="Content Placeholder 2"/>
          <p:cNvSpPr>
            <a:spLocks noGrp="1"/>
          </p:cNvSpPr>
          <p:nvPr>
            <p:ph sz="quarter" idx="10"/>
          </p:nvPr>
        </p:nvSpPr>
        <p:spPr>
          <a:xfrm>
            <a:off x="2093198" y="1066800"/>
            <a:ext cx="8005603" cy="3498980"/>
          </a:xfrm>
        </p:spPr>
        <p:txBody>
          <a:bodyPr>
            <a:normAutofit lnSpcReduction="10000"/>
          </a:bodyPr>
          <a:lstStyle/>
          <a:p>
            <a:r>
              <a:rPr lang="en-US" sz="3200" dirty="0"/>
              <a:t>Fine-grained access over rows </a:t>
            </a:r>
          </a:p>
          <a:p>
            <a:r>
              <a:rPr lang="en-US" sz="3200" dirty="0"/>
              <a:t>Access restrictions logic contained in database</a:t>
            </a:r>
          </a:p>
          <a:p>
            <a:r>
              <a:rPr lang="en-US" sz="3200" dirty="0"/>
              <a:t>Simplified design and coding of security</a:t>
            </a:r>
          </a:p>
          <a:p>
            <a:r>
              <a:rPr lang="en-US" sz="3200" dirty="0"/>
              <a:t>Meet regulatory compliance</a:t>
            </a:r>
          </a:p>
          <a:p>
            <a:r>
              <a:rPr lang="en-US" sz="3200" dirty="0"/>
              <a:t>Reduced surface area of your security </a:t>
            </a:r>
            <a:br>
              <a:rPr lang="en-US" sz="3200" dirty="0"/>
            </a:br>
            <a:r>
              <a:rPr lang="en-US" sz="3200" dirty="0"/>
              <a:t>system</a:t>
            </a:r>
          </a:p>
          <a:p>
            <a:pPr marL="0" indent="0">
              <a:buNone/>
            </a:pPr>
            <a:endParaRPr lang="en-US" sz="32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Row-Level Security (RLS) </a:t>
            </a:r>
          </a:p>
        </p:txBody>
      </p:sp>
    </p:spTree>
    <p:extLst>
      <p:ext uri="{BB962C8B-B14F-4D97-AF65-F5344CB8AC3E}">
        <p14:creationId xmlns:p14="http://schemas.microsoft.com/office/powerpoint/2010/main" val="372894267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Fine-grained Access Over Rows </a:t>
            </a:r>
          </a:p>
        </p:txBody>
      </p:sp>
      <p:sp>
        <p:nvSpPr>
          <p:cNvPr id="7" name="Content Placeholder 2"/>
          <p:cNvSpPr>
            <a:spLocks noGrp="1"/>
          </p:cNvSpPr>
          <p:nvPr>
            <p:ph sz="quarter" idx="10"/>
          </p:nvPr>
        </p:nvSpPr>
        <p:spPr>
          <a:xfrm>
            <a:off x="2093198" y="1066800"/>
            <a:ext cx="8005603" cy="3498980"/>
          </a:xfrm>
        </p:spPr>
        <p:txBody>
          <a:bodyPr/>
          <a:lstStyle/>
          <a:p>
            <a:r>
              <a:rPr lang="en-US" sz="3200" dirty="0"/>
              <a:t>Contained Database Users </a:t>
            </a:r>
          </a:p>
          <a:p>
            <a:r>
              <a:rPr lang="en-US" sz="3200" dirty="0"/>
              <a:t>Parallel Queries</a:t>
            </a:r>
          </a:p>
          <a:p>
            <a:r>
              <a:rPr lang="en-US" sz="3200" dirty="0"/>
              <a:t>Common Language Runtime (CLR) assemblies</a:t>
            </a:r>
          </a:p>
          <a:p>
            <a:pPr marL="0" indent="0">
              <a:buNone/>
            </a:pPr>
            <a:endParaRPr lang="en-US" sz="32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Other notable features</a:t>
            </a:r>
          </a:p>
        </p:txBody>
      </p:sp>
    </p:spTree>
    <p:extLst>
      <p:ext uri="{BB962C8B-B14F-4D97-AF65-F5344CB8AC3E}">
        <p14:creationId xmlns:p14="http://schemas.microsoft.com/office/powerpoint/2010/main" val="64927127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normAutofit fontScale="90000"/>
          </a:bodyPr>
          <a:lstStyle/>
          <a:p>
            <a:r>
              <a:rPr lang="en-US" dirty="0"/>
              <a:t>Provision 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Portal</a:t>
            </a:r>
            <a:r>
              <a:rPr lang="en-US" sz="2800" dirty="0"/>
              <a:t> create a SQL Database server</a:t>
            </a:r>
          </a:p>
          <a:p>
            <a:endParaRPr lang="en-US" sz="2800" dirty="0"/>
          </a:p>
        </p:txBody>
      </p:sp>
    </p:spTree>
    <p:extLst>
      <p:ext uri="{BB962C8B-B14F-4D97-AF65-F5344CB8AC3E}">
        <p14:creationId xmlns:p14="http://schemas.microsoft.com/office/powerpoint/2010/main" val="4153952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Interactively</a:t>
            </a:r>
          </a:p>
        </p:txBody>
      </p:sp>
      <p:sp>
        <p:nvSpPr>
          <p:cNvPr id="3" name="Content Placeholder 2"/>
          <p:cNvSpPr>
            <a:spLocks noGrp="1"/>
          </p:cNvSpPr>
          <p:nvPr>
            <p:ph sz="quarter" idx="10"/>
          </p:nvPr>
        </p:nvSpPr>
        <p:spPr/>
        <p:txBody>
          <a:bodyPr/>
          <a:lstStyle/>
          <a:p>
            <a:pPr marL="0" lvl="1" indent="0">
              <a:buNone/>
            </a:pPr>
            <a:r>
              <a:rPr lang="en-US" sz="2800" dirty="0"/>
              <a:t>In the Management Portal add firewall rules</a:t>
            </a:r>
          </a:p>
        </p:txBody>
      </p:sp>
    </p:spTree>
    <p:extLst>
      <p:ext uri="{BB962C8B-B14F-4D97-AF65-F5344CB8AC3E}">
        <p14:creationId xmlns:p14="http://schemas.microsoft.com/office/powerpoint/2010/main" val="3560426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a:solidFill>
                  <a:schemeClr val="bg1"/>
                </a:solidFill>
                <a:latin typeface="+mj-lt"/>
              </a:rPr>
              <a:t>http://bit.ly/azurepowershell</a:t>
            </a:r>
          </a:p>
        </p:txBody>
      </p:sp>
      <p:sp>
        <p:nvSpPr>
          <p:cNvPr id="3" name="Title 2"/>
          <p:cNvSpPr>
            <a:spLocks noGrp="1"/>
          </p:cNvSpPr>
          <p:nvPr>
            <p:ph type="title"/>
          </p:nvPr>
        </p:nvSpPr>
        <p:spPr/>
        <p:txBody>
          <a:bodyPr/>
          <a:lstStyle/>
          <a:p>
            <a:r>
              <a:rPr lang="en-US" dirty="0"/>
              <a:t>Automate Server Provisioning</a:t>
            </a:r>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405721460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a:solidFill>
                  <a:schemeClr val="bg1"/>
                </a:solidFill>
                <a:latin typeface="+mj-lt"/>
              </a:rPr>
              <a:t>http://bit.ly/azurexplatcli</a:t>
            </a: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1170664402"/>
      </p:ext>
    </p:extLst>
  </p:cSld>
  <p:clrMapOvr>
    <a:masterClrMapping/>
  </p:clrMapOvr>
  <p:transition>
    <p:fade/>
  </p:transition>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fee586e5-3c92-48eb-9898-42915e590ada"/>
    <ds:schemaRef ds:uri="http://www.w3.org/XML/1998/namespace"/>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7756</TotalTime>
  <Words>17101</Words>
  <Application>Microsoft Office PowerPoint</Application>
  <PresentationFormat>Widescreen</PresentationFormat>
  <Paragraphs>3052</Paragraphs>
  <Slides>141</Slides>
  <Notes>101</Notes>
  <HiddenSlides>0</HiddenSlides>
  <MMClips>0</MMClips>
  <ScaleCrop>false</ScaleCrop>
  <HeadingPairs>
    <vt:vector size="4" baseType="variant">
      <vt:variant>
        <vt:lpstr>Theme</vt:lpstr>
      </vt:variant>
      <vt:variant>
        <vt:i4>2</vt:i4>
      </vt:variant>
      <vt:variant>
        <vt:lpstr>Slide Titles</vt:lpstr>
      </vt:variant>
      <vt:variant>
        <vt:i4>141</vt:i4>
      </vt:variant>
    </vt:vector>
  </HeadingPairs>
  <TitlesOfParts>
    <vt:vector size="143" baseType="lpstr">
      <vt:lpstr>Azure Medium</vt:lpstr>
      <vt:lpstr>1_Azure Event</vt:lpstr>
      <vt:lpstr>Polyglot Persistence in Microsoft Azure</vt:lpstr>
      <vt:lpstr>Agenda</vt:lpstr>
      <vt:lpstr>Microsoft Azure Data Services</vt:lpstr>
      <vt:lpstr>Microsoft Azure Storage Blob</vt:lpstr>
      <vt:lpstr>Two Types of Blobs Under the Hood</vt:lpstr>
      <vt:lpstr>Block Blob</vt:lpstr>
      <vt:lpstr>Page Blob</vt:lpstr>
      <vt:lpstr>Blob Storage Concepts</vt:lpstr>
      <vt:lpstr>Blob Details – Containers</vt:lpstr>
      <vt:lpstr>Blob Details – Metadata</vt:lpstr>
      <vt:lpstr>Blob Details – Access method</vt:lpstr>
      <vt:lpstr>Microsoft Azure Storage Table</vt:lpstr>
      <vt:lpstr>Table Storage Concepts </vt:lpstr>
      <vt:lpstr>Table Storage Details</vt:lpstr>
      <vt:lpstr>Table Storage Details Entity Properties</vt:lpstr>
      <vt:lpstr>Table Storage Details Entity Properties</vt:lpstr>
      <vt:lpstr>Table Storage Details Entity Properties</vt:lpstr>
      <vt:lpstr>Table Storage Details Entity Properties</vt:lpstr>
      <vt:lpstr>Table Storage Details Purpose of the PatitionKey</vt:lpstr>
      <vt:lpstr>Table Storage Details Purpose of the PatitionKey</vt:lpstr>
      <vt:lpstr>Table Storage Details Purpose of the PatitionKey</vt:lpstr>
      <vt:lpstr>Table Storage Details Purpose of the PatitionKey</vt:lpstr>
      <vt:lpstr>Table Storage Details</vt:lpstr>
      <vt:lpstr>Microsoft Azure Storage Queue</vt:lpstr>
      <vt:lpstr>Why use a Queue</vt:lpstr>
      <vt:lpstr>Queue Components</vt:lpstr>
      <vt:lpstr>PowerPoint Presentation</vt:lpstr>
      <vt:lpstr>Queue Considerations</vt:lpstr>
      <vt:lpstr>Microsoft Azure SQL Database</vt:lpstr>
      <vt:lpstr>Microsoft Azure SQL Database</vt:lpstr>
      <vt:lpstr>SQL Database Service</vt:lpstr>
      <vt:lpstr>PowerPoint Presentation</vt:lpstr>
      <vt:lpstr>PowerPoint Presentation</vt:lpstr>
      <vt:lpstr>PowerPoint Presentation</vt:lpstr>
      <vt:lpstr>PowerPoint Presentation</vt:lpstr>
      <vt:lpstr>PowerPoint Presentation</vt:lpstr>
      <vt:lpstr>PowerPoint Presentation</vt:lpstr>
      <vt:lpstr>SQL Database – investments this year</vt:lpstr>
      <vt:lpstr>Yes, but can it support terabytes of data?</vt:lpstr>
      <vt:lpstr>PowerPoint Presentation</vt:lpstr>
      <vt:lpstr>PowerPoint Presentation</vt:lpstr>
      <vt:lpstr>PowerPoint Presentation</vt:lpstr>
      <vt:lpstr>PowerPoint Presentation</vt:lpstr>
      <vt:lpstr>PowerPoint Presentation</vt:lpstr>
      <vt:lpstr>Connecting To SQL Database</vt:lpstr>
      <vt:lpstr>PowerPoint Presentation</vt:lpstr>
      <vt:lpstr>PowerPoint Presentation</vt:lpstr>
      <vt:lpstr>PowerPoint Presentation</vt:lpstr>
      <vt:lpstr>SQL Database Security with the Firewall</vt:lpstr>
      <vt:lpstr>Connecting To SQL Database</vt:lpstr>
      <vt:lpstr>SQL Database Considerations and Best Practices</vt:lpstr>
      <vt:lpstr>SQL Database Considerations and Best Practices</vt:lpstr>
      <vt:lpstr>SQL Database Considerations and Best Practices</vt:lpstr>
      <vt:lpstr>Elastic Scale</vt:lpstr>
      <vt:lpstr>When is Elastic Scale the right consideration?</vt:lpstr>
      <vt:lpstr>PowerPoint Presentation</vt:lpstr>
      <vt:lpstr>Common database scalability patterns</vt:lpstr>
      <vt:lpstr>How to peel apart customer requirements</vt:lpstr>
      <vt:lpstr>Multi-Tenant SaaS</vt:lpstr>
      <vt:lpstr>Continuous data collection</vt:lpstr>
      <vt:lpstr>High Scale OLTP</vt:lpstr>
      <vt:lpstr>Sharding and Tenancy Models</vt:lpstr>
      <vt:lpstr>Elastic Scale: Overview </vt:lpstr>
      <vt:lpstr>Elastic Scale: Key Capabilities</vt:lpstr>
      <vt:lpstr>Elastic Scale Overview</vt:lpstr>
      <vt:lpstr>Elastic Scale Overview</vt:lpstr>
      <vt:lpstr>Data Dependent Routing (DDR)</vt:lpstr>
      <vt:lpstr>PowerPoint Presentation</vt:lpstr>
      <vt:lpstr>Data Dependent Routing (DDR)</vt:lpstr>
      <vt:lpstr>Multi-shard Query (MSQ)</vt:lpstr>
      <vt:lpstr>Multi-shard Query (MSQ)</vt:lpstr>
      <vt:lpstr>Shard Set Executer (SSE)</vt:lpstr>
      <vt:lpstr>Split/Merge (SM)</vt:lpstr>
      <vt:lpstr>Shard Elasticity (SE)</vt:lpstr>
      <vt:lpstr>References</vt:lpstr>
      <vt:lpstr>Elastic Scale Recap</vt:lpstr>
      <vt:lpstr>A Server is not a machine</vt:lpstr>
      <vt:lpstr>PowerPoint Presentation</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PowerPoint Presentation</vt:lpstr>
      <vt:lpstr>PowerPoint Presentation</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Demo: DAC Deployment  From SQL Server Management Studio</vt:lpstr>
      <vt:lpstr>Elastic Database</vt:lpstr>
      <vt:lpstr>Elastic Database Pool</vt:lpstr>
      <vt:lpstr>PowerPoint Presentation</vt:lpstr>
      <vt:lpstr>Elastic Database Jobs</vt:lpstr>
      <vt:lpstr>Managing many databases</vt:lpstr>
      <vt:lpstr>Elastic Scale</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Redis Cache</vt:lpstr>
      <vt:lpstr>Document DB </vt:lpstr>
      <vt:lpstr>Fully managed, scalable JSON document database service</vt:lpstr>
      <vt:lpstr>DocumentDB is particularly suited for web  and mobile  applications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KARYPIDIS Charalampos (RTD-EXT)</cp:lastModifiedBy>
  <cp:revision>463</cp:revision>
  <cp:lastPrinted>2014-03-26T17:46:13Z</cp:lastPrinted>
  <dcterms:created xsi:type="dcterms:W3CDTF">2014-03-19T23:21:38Z</dcterms:created>
  <dcterms:modified xsi:type="dcterms:W3CDTF">2016-04-15T20:19:21Z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300x431x1</vt:lpwstr>
  </property>
</Properties>
</file>